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7" r:id="rId3"/>
    <p:sldId id="303" r:id="rId5"/>
    <p:sldId id="271" r:id="rId6"/>
    <p:sldId id="258" r:id="rId7"/>
    <p:sldId id="282" r:id="rId8"/>
    <p:sldId id="305" r:id="rId9"/>
    <p:sldId id="292" r:id="rId10"/>
    <p:sldId id="293" r:id="rId11"/>
    <p:sldId id="306" r:id="rId12"/>
    <p:sldId id="294" r:id="rId13"/>
    <p:sldId id="296" r:id="rId14"/>
    <p:sldId id="262" r:id="rId15"/>
    <p:sldId id="284" r:id="rId16"/>
    <p:sldId id="285" r:id="rId17"/>
    <p:sldId id="307" r:id="rId18"/>
    <p:sldId id="297" r:id="rId19"/>
    <p:sldId id="304" r:id="rId20"/>
    <p:sldId id="288" r:id="rId21"/>
    <p:sldId id="295" r:id="rId22"/>
    <p:sldId id="308" r:id="rId23"/>
    <p:sldId id="310" r:id="rId24"/>
    <p:sldId id="311" r:id="rId25"/>
    <p:sldId id="309" r:id="rId26"/>
    <p:sldId id="290" r:id="rId27"/>
    <p:sldId id="313" r:id="rId28"/>
    <p:sldId id="298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865"/>
    <a:srgbClr val="610303"/>
    <a:srgbClr val="31C2DF"/>
    <a:srgbClr val="82B0CC"/>
    <a:srgbClr val="4D8FB7"/>
    <a:srgbClr val="666666"/>
    <a:srgbClr val="8E8E8E"/>
    <a:srgbClr val="E2E9E9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72" autoAdjust="0"/>
    <p:restoredTop sz="94660" autoAdjust="0"/>
  </p:normalViewPr>
  <p:slideViewPr>
    <p:cSldViewPr snapToGrid="0" showGuides="1">
      <p:cViewPr varScale="1">
        <p:scale>
          <a:sx n="88" d="100"/>
          <a:sy n="88" d="100"/>
        </p:scale>
        <p:origin x="44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FB1FE-9661-484F-A3F4-A28076CBD0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4596-52AC-4318-B972-688F35562B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FBE-D378-4AC7-9844-FE416A5B8B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1C49-4F1C-4FE7-A102-521248C79C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00292" y="2510757"/>
            <a:ext cx="9655728" cy="923330"/>
          </a:xfrm>
          <a:prstGeom prst="rect">
            <a:avLst/>
          </a:prstGeom>
          <a:solidFill>
            <a:srgbClr val="314865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工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作总</a:t>
            </a: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结工作计划</a:t>
            </a:r>
            <a:r>
              <a:rPr lang="en-US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PPT</a:t>
            </a: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模板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26423" y="4063377"/>
            <a:ext cx="6400798" cy="58105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PLANNING FOR SIMPLE BUSINESS</a:t>
            </a:r>
            <a:endParaRPr lang="zh-CN" altLang="en-US" sz="2400" b="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TextBox 7"/>
          <p:cNvSpPr>
            <a:spLocks noChangeArrowheads="1"/>
          </p:cNvSpPr>
          <p:nvPr/>
        </p:nvSpPr>
        <p:spPr bwMode="auto">
          <a:xfrm>
            <a:off x="4399256" y="4950086"/>
            <a:ext cx="26816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汇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报人</a:t>
            </a:r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：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优</a:t>
            </a:r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品</a:t>
            </a:r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PPT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3675005" y="5057807"/>
            <a:ext cx="61079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203396" y="5057807"/>
            <a:ext cx="61079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等腰三角形 1"/>
          <p:cNvSpPr/>
          <p:nvPr/>
        </p:nvSpPr>
        <p:spPr>
          <a:xfrm rot="4499273">
            <a:off x="1511166" y="231006"/>
            <a:ext cx="1607419" cy="1385706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99" name="等腰三角形 198"/>
          <p:cNvSpPr/>
          <p:nvPr/>
        </p:nvSpPr>
        <p:spPr>
          <a:xfrm rot="18665383">
            <a:off x="10422453" y="4319379"/>
            <a:ext cx="1463240" cy="126141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00" name="等腰三角形 199"/>
          <p:cNvSpPr/>
          <p:nvPr/>
        </p:nvSpPr>
        <p:spPr>
          <a:xfrm rot="961450">
            <a:off x="11233554" y="6038168"/>
            <a:ext cx="798333" cy="688218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01" name="等腰三角形 200"/>
          <p:cNvSpPr/>
          <p:nvPr/>
        </p:nvSpPr>
        <p:spPr>
          <a:xfrm rot="7947741">
            <a:off x="400932" y="1199831"/>
            <a:ext cx="1209165" cy="104238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2" grpId="0"/>
      <p:bldP spid="2" grpId="0" animBg="1"/>
      <p:bldP spid="199" grpId="0" animBg="1"/>
      <p:bldP spid="200" grpId="0" animBg="1"/>
      <p:bldP spid="2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2411"/>
          <p:cNvSpPr/>
          <p:nvPr/>
        </p:nvSpPr>
        <p:spPr>
          <a:xfrm>
            <a:off x="8640365" y="1358938"/>
            <a:ext cx="2512708" cy="3693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eaLnBrk="0" hangingPunct="0"/>
            <a:r>
              <a:rPr lang="zh-CN" altLang="en-US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供应商的管理</a:t>
            </a:r>
            <a:r>
              <a:rPr lang="zh-CN" altLang="en-US" sz="12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sz="3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2" name="Shape 2414"/>
          <p:cNvSpPr/>
          <p:nvPr/>
        </p:nvSpPr>
        <p:spPr>
          <a:xfrm>
            <a:off x="8686932" y="1962816"/>
            <a:ext cx="2784721" cy="10156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just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zh-CN" altLang="en-US" sz="1100" dirty="0">
                <a:solidFill>
                  <a:srgbClr val="404040"/>
                </a:solidFill>
                <a:ea typeface="微软雅黑" panose="020B0503020204020204" charset="-122"/>
                <a:cs typeface="+mn-ea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sz="1100" dirty="0">
              <a:solidFill>
                <a:srgbClr val="404040"/>
              </a:solidFill>
              <a:ea typeface="微软雅黑" panose="020B0503020204020204" charset="-122"/>
              <a:cs typeface="+mn-ea"/>
            </a:endParaRPr>
          </a:p>
        </p:txBody>
      </p:sp>
      <p:sp>
        <p:nvSpPr>
          <p:cNvPr id="43" name="Shape 2411"/>
          <p:cNvSpPr/>
          <p:nvPr/>
        </p:nvSpPr>
        <p:spPr>
          <a:xfrm>
            <a:off x="8640365" y="4606393"/>
            <a:ext cx="2657453" cy="3693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eaLnBrk="0" hangingPunct="0"/>
            <a:r>
              <a:rPr lang="zh-CN" altLang="en-US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采购环境的利用</a:t>
            </a:r>
            <a:r>
              <a:rPr lang="zh-CN" altLang="en-US" sz="12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sz="3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4" name="Shape 2414"/>
          <p:cNvSpPr/>
          <p:nvPr/>
        </p:nvSpPr>
        <p:spPr>
          <a:xfrm>
            <a:off x="8640365" y="5179421"/>
            <a:ext cx="3012482" cy="81253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just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zh-CN" altLang="en-US" sz="1100" dirty="0">
                <a:solidFill>
                  <a:srgbClr val="404040"/>
                </a:solidFill>
                <a:ea typeface="微软雅黑" panose="020B0503020204020204" charset="-122"/>
                <a:cs typeface="+mn-ea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sz="1100" dirty="0">
              <a:solidFill>
                <a:srgbClr val="404040"/>
              </a:solidFill>
              <a:ea typeface="微软雅黑" panose="020B0503020204020204" charset="-122"/>
              <a:cs typeface="+mn-ea"/>
            </a:endParaRPr>
          </a:p>
        </p:txBody>
      </p:sp>
      <p:sp>
        <p:nvSpPr>
          <p:cNvPr id="45" name="Shape 2411"/>
          <p:cNvSpPr/>
          <p:nvPr/>
        </p:nvSpPr>
        <p:spPr>
          <a:xfrm>
            <a:off x="277402" y="1431277"/>
            <a:ext cx="3451300" cy="3693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eaLnBrk="0" hangingPunct="0"/>
            <a:r>
              <a:rPr lang="zh-CN" altLang="en-US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制定采购预算与估计成本</a:t>
            </a:r>
            <a:r>
              <a:rPr lang="zh-CN" altLang="en-US" sz="12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sz="3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6" name="Shape 2414"/>
          <p:cNvSpPr/>
          <p:nvPr/>
        </p:nvSpPr>
        <p:spPr>
          <a:xfrm>
            <a:off x="700465" y="2002939"/>
            <a:ext cx="2995663" cy="81253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r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zh-CN" altLang="en-US" sz="1100" dirty="0">
                <a:solidFill>
                  <a:srgbClr val="404040"/>
                </a:solidFill>
                <a:ea typeface="微软雅黑" panose="020B0503020204020204" charset="-122"/>
                <a:cs typeface="+mn-ea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sz="1100" dirty="0">
              <a:solidFill>
                <a:srgbClr val="404040"/>
              </a:solidFill>
              <a:ea typeface="微软雅黑" panose="020B0503020204020204" charset="-122"/>
              <a:cs typeface="+mn-ea"/>
            </a:endParaRPr>
          </a:p>
        </p:txBody>
      </p:sp>
      <p:sp>
        <p:nvSpPr>
          <p:cNvPr id="47" name="Shape 2411"/>
          <p:cNvSpPr/>
          <p:nvPr/>
        </p:nvSpPr>
        <p:spPr>
          <a:xfrm>
            <a:off x="1120121" y="4430938"/>
            <a:ext cx="2608581" cy="36933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r" eaLnBrk="0" hangingPunct="0"/>
            <a:r>
              <a:rPr lang="zh-CN" altLang="en-US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供应商的选择</a:t>
            </a:r>
            <a:r>
              <a:rPr lang="zh-CN" altLang="en-US" sz="12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sz="3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Shape 2414"/>
          <p:cNvSpPr/>
          <p:nvPr/>
        </p:nvSpPr>
        <p:spPr>
          <a:xfrm>
            <a:off x="724242" y="4993646"/>
            <a:ext cx="2995663" cy="81253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r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zh-CN" altLang="en-US" sz="1100" dirty="0">
                <a:solidFill>
                  <a:srgbClr val="404040"/>
                </a:solidFill>
                <a:ea typeface="微软雅黑" panose="020B0503020204020204" charset="-122"/>
                <a:cs typeface="+mn-ea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sz="1100" dirty="0">
              <a:solidFill>
                <a:srgbClr val="404040"/>
              </a:solidFill>
              <a:ea typeface="微软雅黑" panose="020B0503020204020204" charset="-122"/>
              <a:cs typeface="+mn-ea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095967" y="1642404"/>
            <a:ext cx="4162220" cy="4166542"/>
            <a:chOff x="827030" y="2100075"/>
            <a:chExt cx="4162220" cy="4166542"/>
          </a:xfrm>
        </p:grpSpPr>
        <p:sp>
          <p:nvSpPr>
            <p:cNvPr id="50" name="任意多边形 21"/>
            <p:cNvSpPr/>
            <p:nvPr/>
          </p:nvSpPr>
          <p:spPr>
            <a:xfrm>
              <a:off x="837251" y="2100075"/>
              <a:ext cx="2083271" cy="2083271"/>
            </a:xfrm>
            <a:custGeom>
              <a:avLst/>
              <a:gdLst>
                <a:gd name="connsiteX0" fmla="*/ 2083271 w 2083271"/>
                <a:gd name="connsiteY0" fmla="*/ 0 h 2083271"/>
                <a:gd name="connsiteX1" fmla="*/ 2083271 w 2083271"/>
                <a:gd name="connsiteY1" fmla="*/ 969964 h 2083271"/>
                <a:gd name="connsiteX2" fmla="*/ 2083270 w 2083271"/>
                <a:gd name="connsiteY2" fmla="*/ 969964 h 2083271"/>
                <a:gd name="connsiteX3" fmla="*/ 969964 w 2083271"/>
                <a:gd name="connsiteY3" fmla="*/ 2083270 h 2083271"/>
                <a:gd name="connsiteX4" fmla="*/ 969964 w 2083271"/>
                <a:gd name="connsiteY4" fmla="*/ 2083271 h 2083271"/>
                <a:gd name="connsiteX5" fmla="*/ 0 w 2083271"/>
                <a:gd name="connsiteY5" fmla="*/ 2083271 h 2083271"/>
                <a:gd name="connsiteX6" fmla="*/ 251440 w 2083271"/>
                <a:gd name="connsiteY6" fmla="*/ 1090260 h 2083271"/>
                <a:gd name="connsiteX7" fmla="*/ 355611 w 2083271"/>
                <a:gd name="connsiteY7" fmla="*/ 918789 h 2083271"/>
                <a:gd name="connsiteX8" fmla="*/ 355611 w 2083271"/>
                <a:gd name="connsiteY8" fmla="*/ 447241 h 2083271"/>
                <a:gd name="connsiteX9" fmla="*/ 796199 w 2083271"/>
                <a:gd name="connsiteY9" fmla="*/ 447241 h 2083271"/>
                <a:gd name="connsiteX10" fmla="*/ 918494 w 2083271"/>
                <a:gd name="connsiteY10" fmla="*/ 355790 h 2083271"/>
                <a:gd name="connsiteX11" fmla="*/ 2083271 w 2083271"/>
                <a:gd name="connsiteY11" fmla="*/ 0 h 208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3271" h="2083271">
                  <a:moveTo>
                    <a:pt x="2083271" y="0"/>
                  </a:moveTo>
                  <a:lnTo>
                    <a:pt x="2083271" y="969964"/>
                  </a:lnTo>
                  <a:lnTo>
                    <a:pt x="2083270" y="969964"/>
                  </a:lnTo>
                  <a:cubicBezTo>
                    <a:pt x="1468408" y="969964"/>
                    <a:pt x="969964" y="1468408"/>
                    <a:pt x="969964" y="2083270"/>
                  </a:cubicBezTo>
                  <a:lnTo>
                    <a:pt x="969964" y="2083271"/>
                  </a:lnTo>
                  <a:lnTo>
                    <a:pt x="0" y="2083271"/>
                  </a:lnTo>
                  <a:cubicBezTo>
                    <a:pt x="0" y="1723721"/>
                    <a:pt x="91085" y="1385446"/>
                    <a:pt x="251440" y="1090260"/>
                  </a:cubicBezTo>
                  <a:lnTo>
                    <a:pt x="355611" y="918789"/>
                  </a:lnTo>
                  <a:lnTo>
                    <a:pt x="355611" y="447241"/>
                  </a:lnTo>
                  <a:lnTo>
                    <a:pt x="796199" y="447241"/>
                  </a:lnTo>
                  <a:lnTo>
                    <a:pt x="918494" y="355790"/>
                  </a:lnTo>
                  <a:cubicBezTo>
                    <a:pt x="1250987" y="131163"/>
                    <a:pt x="1651812" y="0"/>
                    <a:pt x="2083271" y="0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0404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1" name="任意多边形 36"/>
            <p:cNvSpPr/>
            <p:nvPr/>
          </p:nvSpPr>
          <p:spPr>
            <a:xfrm flipH="1">
              <a:off x="2902345" y="2100075"/>
              <a:ext cx="2083271" cy="2083271"/>
            </a:xfrm>
            <a:custGeom>
              <a:avLst/>
              <a:gdLst>
                <a:gd name="connsiteX0" fmla="*/ 2083271 w 2083271"/>
                <a:gd name="connsiteY0" fmla="*/ 0 h 2083271"/>
                <a:gd name="connsiteX1" fmla="*/ 2083271 w 2083271"/>
                <a:gd name="connsiteY1" fmla="*/ 969964 h 2083271"/>
                <a:gd name="connsiteX2" fmla="*/ 2083270 w 2083271"/>
                <a:gd name="connsiteY2" fmla="*/ 969964 h 2083271"/>
                <a:gd name="connsiteX3" fmla="*/ 969964 w 2083271"/>
                <a:gd name="connsiteY3" fmla="*/ 2083270 h 2083271"/>
                <a:gd name="connsiteX4" fmla="*/ 969964 w 2083271"/>
                <a:gd name="connsiteY4" fmla="*/ 2083271 h 2083271"/>
                <a:gd name="connsiteX5" fmla="*/ 0 w 2083271"/>
                <a:gd name="connsiteY5" fmla="*/ 2083271 h 2083271"/>
                <a:gd name="connsiteX6" fmla="*/ 251440 w 2083271"/>
                <a:gd name="connsiteY6" fmla="*/ 1090260 h 2083271"/>
                <a:gd name="connsiteX7" fmla="*/ 355611 w 2083271"/>
                <a:gd name="connsiteY7" fmla="*/ 918789 h 2083271"/>
                <a:gd name="connsiteX8" fmla="*/ 355611 w 2083271"/>
                <a:gd name="connsiteY8" fmla="*/ 447241 h 2083271"/>
                <a:gd name="connsiteX9" fmla="*/ 796199 w 2083271"/>
                <a:gd name="connsiteY9" fmla="*/ 447241 h 2083271"/>
                <a:gd name="connsiteX10" fmla="*/ 918494 w 2083271"/>
                <a:gd name="connsiteY10" fmla="*/ 355790 h 2083271"/>
                <a:gd name="connsiteX11" fmla="*/ 2083271 w 2083271"/>
                <a:gd name="connsiteY11" fmla="*/ 0 h 208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3271" h="2083271">
                  <a:moveTo>
                    <a:pt x="2083271" y="0"/>
                  </a:moveTo>
                  <a:lnTo>
                    <a:pt x="2083271" y="969964"/>
                  </a:lnTo>
                  <a:lnTo>
                    <a:pt x="2083270" y="969964"/>
                  </a:lnTo>
                  <a:cubicBezTo>
                    <a:pt x="1468408" y="969964"/>
                    <a:pt x="969964" y="1468408"/>
                    <a:pt x="969964" y="2083270"/>
                  </a:cubicBezTo>
                  <a:lnTo>
                    <a:pt x="969964" y="2083271"/>
                  </a:lnTo>
                  <a:lnTo>
                    <a:pt x="0" y="2083271"/>
                  </a:lnTo>
                  <a:cubicBezTo>
                    <a:pt x="0" y="1723721"/>
                    <a:pt x="91085" y="1385446"/>
                    <a:pt x="251440" y="1090260"/>
                  </a:cubicBezTo>
                  <a:lnTo>
                    <a:pt x="355611" y="918789"/>
                  </a:lnTo>
                  <a:lnTo>
                    <a:pt x="355611" y="447241"/>
                  </a:lnTo>
                  <a:lnTo>
                    <a:pt x="796199" y="447241"/>
                  </a:lnTo>
                  <a:lnTo>
                    <a:pt x="918494" y="355790"/>
                  </a:lnTo>
                  <a:cubicBezTo>
                    <a:pt x="1250987" y="131163"/>
                    <a:pt x="1651812" y="0"/>
                    <a:pt x="208327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0404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2" name="任意多边形 37"/>
            <p:cNvSpPr/>
            <p:nvPr/>
          </p:nvSpPr>
          <p:spPr>
            <a:xfrm flipV="1">
              <a:off x="827030" y="4183346"/>
              <a:ext cx="2083271" cy="2083271"/>
            </a:xfrm>
            <a:custGeom>
              <a:avLst/>
              <a:gdLst>
                <a:gd name="connsiteX0" fmla="*/ 2083271 w 2083271"/>
                <a:gd name="connsiteY0" fmla="*/ 0 h 2083271"/>
                <a:gd name="connsiteX1" fmla="*/ 2083271 w 2083271"/>
                <a:gd name="connsiteY1" fmla="*/ 969964 h 2083271"/>
                <a:gd name="connsiteX2" fmla="*/ 2083270 w 2083271"/>
                <a:gd name="connsiteY2" fmla="*/ 969964 h 2083271"/>
                <a:gd name="connsiteX3" fmla="*/ 969964 w 2083271"/>
                <a:gd name="connsiteY3" fmla="*/ 2083270 h 2083271"/>
                <a:gd name="connsiteX4" fmla="*/ 969964 w 2083271"/>
                <a:gd name="connsiteY4" fmla="*/ 2083271 h 2083271"/>
                <a:gd name="connsiteX5" fmla="*/ 0 w 2083271"/>
                <a:gd name="connsiteY5" fmla="*/ 2083271 h 2083271"/>
                <a:gd name="connsiteX6" fmla="*/ 251440 w 2083271"/>
                <a:gd name="connsiteY6" fmla="*/ 1090260 h 2083271"/>
                <a:gd name="connsiteX7" fmla="*/ 355611 w 2083271"/>
                <a:gd name="connsiteY7" fmla="*/ 918789 h 2083271"/>
                <a:gd name="connsiteX8" fmla="*/ 355611 w 2083271"/>
                <a:gd name="connsiteY8" fmla="*/ 447241 h 2083271"/>
                <a:gd name="connsiteX9" fmla="*/ 796199 w 2083271"/>
                <a:gd name="connsiteY9" fmla="*/ 447241 h 2083271"/>
                <a:gd name="connsiteX10" fmla="*/ 918494 w 2083271"/>
                <a:gd name="connsiteY10" fmla="*/ 355790 h 2083271"/>
                <a:gd name="connsiteX11" fmla="*/ 2083271 w 2083271"/>
                <a:gd name="connsiteY11" fmla="*/ 0 h 208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3271" h="2083271">
                  <a:moveTo>
                    <a:pt x="2083271" y="0"/>
                  </a:moveTo>
                  <a:lnTo>
                    <a:pt x="2083271" y="969964"/>
                  </a:lnTo>
                  <a:lnTo>
                    <a:pt x="2083270" y="969964"/>
                  </a:lnTo>
                  <a:cubicBezTo>
                    <a:pt x="1468408" y="969964"/>
                    <a:pt x="969964" y="1468408"/>
                    <a:pt x="969964" y="2083270"/>
                  </a:cubicBezTo>
                  <a:lnTo>
                    <a:pt x="969964" y="2083271"/>
                  </a:lnTo>
                  <a:lnTo>
                    <a:pt x="0" y="2083271"/>
                  </a:lnTo>
                  <a:cubicBezTo>
                    <a:pt x="0" y="1723721"/>
                    <a:pt x="91085" y="1385446"/>
                    <a:pt x="251440" y="1090260"/>
                  </a:cubicBezTo>
                  <a:lnTo>
                    <a:pt x="355611" y="918789"/>
                  </a:lnTo>
                  <a:lnTo>
                    <a:pt x="355611" y="447241"/>
                  </a:lnTo>
                  <a:lnTo>
                    <a:pt x="796199" y="447241"/>
                  </a:lnTo>
                  <a:lnTo>
                    <a:pt x="918494" y="355790"/>
                  </a:lnTo>
                  <a:cubicBezTo>
                    <a:pt x="1250987" y="131163"/>
                    <a:pt x="1651812" y="0"/>
                    <a:pt x="208327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0404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3" name="任意多边形 38"/>
            <p:cNvSpPr/>
            <p:nvPr/>
          </p:nvSpPr>
          <p:spPr>
            <a:xfrm flipH="1" flipV="1">
              <a:off x="2905979" y="4183346"/>
              <a:ext cx="2083271" cy="2083271"/>
            </a:xfrm>
            <a:custGeom>
              <a:avLst/>
              <a:gdLst>
                <a:gd name="connsiteX0" fmla="*/ 2083271 w 2083271"/>
                <a:gd name="connsiteY0" fmla="*/ 0 h 2083271"/>
                <a:gd name="connsiteX1" fmla="*/ 2083271 w 2083271"/>
                <a:gd name="connsiteY1" fmla="*/ 969964 h 2083271"/>
                <a:gd name="connsiteX2" fmla="*/ 2083270 w 2083271"/>
                <a:gd name="connsiteY2" fmla="*/ 969964 h 2083271"/>
                <a:gd name="connsiteX3" fmla="*/ 969964 w 2083271"/>
                <a:gd name="connsiteY3" fmla="*/ 2083270 h 2083271"/>
                <a:gd name="connsiteX4" fmla="*/ 969964 w 2083271"/>
                <a:gd name="connsiteY4" fmla="*/ 2083271 h 2083271"/>
                <a:gd name="connsiteX5" fmla="*/ 0 w 2083271"/>
                <a:gd name="connsiteY5" fmla="*/ 2083271 h 2083271"/>
                <a:gd name="connsiteX6" fmla="*/ 251440 w 2083271"/>
                <a:gd name="connsiteY6" fmla="*/ 1090260 h 2083271"/>
                <a:gd name="connsiteX7" fmla="*/ 355611 w 2083271"/>
                <a:gd name="connsiteY7" fmla="*/ 918789 h 2083271"/>
                <a:gd name="connsiteX8" fmla="*/ 355611 w 2083271"/>
                <a:gd name="connsiteY8" fmla="*/ 447241 h 2083271"/>
                <a:gd name="connsiteX9" fmla="*/ 796199 w 2083271"/>
                <a:gd name="connsiteY9" fmla="*/ 447241 h 2083271"/>
                <a:gd name="connsiteX10" fmla="*/ 918494 w 2083271"/>
                <a:gd name="connsiteY10" fmla="*/ 355790 h 2083271"/>
                <a:gd name="connsiteX11" fmla="*/ 2083271 w 2083271"/>
                <a:gd name="connsiteY11" fmla="*/ 0 h 208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3271" h="2083271">
                  <a:moveTo>
                    <a:pt x="2083271" y="0"/>
                  </a:moveTo>
                  <a:lnTo>
                    <a:pt x="2083271" y="969964"/>
                  </a:lnTo>
                  <a:lnTo>
                    <a:pt x="2083270" y="969964"/>
                  </a:lnTo>
                  <a:cubicBezTo>
                    <a:pt x="1468408" y="969964"/>
                    <a:pt x="969964" y="1468408"/>
                    <a:pt x="969964" y="2083270"/>
                  </a:cubicBezTo>
                  <a:lnTo>
                    <a:pt x="969964" y="2083271"/>
                  </a:lnTo>
                  <a:lnTo>
                    <a:pt x="0" y="2083271"/>
                  </a:lnTo>
                  <a:cubicBezTo>
                    <a:pt x="0" y="1723721"/>
                    <a:pt x="91085" y="1385446"/>
                    <a:pt x="251440" y="1090260"/>
                  </a:cubicBezTo>
                  <a:lnTo>
                    <a:pt x="355611" y="918789"/>
                  </a:lnTo>
                  <a:lnTo>
                    <a:pt x="355611" y="447241"/>
                  </a:lnTo>
                  <a:lnTo>
                    <a:pt x="796199" y="447241"/>
                  </a:lnTo>
                  <a:lnTo>
                    <a:pt x="918494" y="355790"/>
                  </a:lnTo>
                  <a:cubicBezTo>
                    <a:pt x="1250987" y="131163"/>
                    <a:pt x="1651812" y="0"/>
                    <a:pt x="2083271" y="0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404040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 rot="18900000">
              <a:off x="1167504" y="2573044"/>
              <a:ext cx="8139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 rot="2700000" flipH="1">
              <a:off x="3895720" y="2591076"/>
              <a:ext cx="8139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 rot="13500000" flipH="1" flipV="1">
              <a:off x="1139793" y="5215735"/>
              <a:ext cx="813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 rot="8100000" flipH="1" flipV="1">
              <a:off x="3940864" y="5116618"/>
              <a:ext cx="8139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5242817" y="2798876"/>
            <a:ext cx="1869114" cy="1869114"/>
            <a:chOff x="1103084" y="2155824"/>
            <a:chExt cx="3176815" cy="3176815"/>
          </a:xfr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8" name="椭圆 37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314865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72" name="直接连接符 71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文本框 72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采购成本管理</a:t>
              </a:r>
              <a:endParaRPr lang="zh-CN" altLang="en-US" sz="1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>
            <a:off x="4875101" y="1911801"/>
            <a:ext cx="0" cy="71882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4"/>
          <p:cNvSpPr txBox="1">
            <a:spLocks noChangeArrowheads="1"/>
          </p:cNvSpPr>
          <p:nvPr/>
        </p:nvSpPr>
        <p:spPr bwMode="auto">
          <a:xfrm>
            <a:off x="5002155" y="2093001"/>
            <a:ext cx="6319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0" hangingPunct="0"/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制定预算的行为就是对组织内部各种工作进行稀缺资源的配置。预算不仅仅是计划活动的一个方面，也是组织政策的一种延伸，还是一种控制机制，起着一种比较标准的作用。</a:t>
            </a:r>
            <a:r>
              <a:rPr lang="zh-CN" altLang="en-US" sz="8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文本框 37"/>
          <p:cNvSpPr txBox="1"/>
          <p:nvPr/>
        </p:nvSpPr>
        <p:spPr>
          <a:xfrm>
            <a:off x="5002157" y="1647449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 cap="all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定制预算</a:t>
            </a:r>
            <a:endParaRPr lang="en-US" altLang="zh-CN" sz="2400" b="1" cap="all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073107" y="1992926"/>
            <a:ext cx="556576" cy="556576"/>
            <a:chOff x="5747657" y="2305619"/>
            <a:chExt cx="556576" cy="556576"/>
          </a:xfrm>
        </p:grpSpPr>
        <p:sp>
          <p:nvSpPr>
            <p:cNvPr id="24" name="椭圆 26"/>
            <p:cNvSpPr/>
            <p:nvPr/>
          </p:nvSpPr>
          <p:spPr bwMode="auto">
            <a:xfrm>
              <a:off x="5747657" y="2305619"/>
              <a:ext cx="556576" cy="556576"/>
            </a:xfrm>
            <a:prstGeom prst="ellipse">
              <a:avLst/>
            </a:prstGeom>
            <a:solidFill>
              <a:srgbClr val="314865"/>
            </a:solidFill>
            <a:ln w="57150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5" name="燕尾形 24"/>
            <p:cNvSpPr/>
            <p:nvPr/>
          </p:nvSpPr>
          <p:spPr>
            <a:xfrm>
              <a:off x="5932500" y="2446897"/>
              <a:ext cx="186890" cy="27402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5354072" y="4932094"/>
            <a:ext cx="0" cy="71882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48"/>
          <p:cNvSpPr txBox="1">
            <a:spLocks noChangeArrowheads="1"/>
          </p:cNvSpPr>
          <p:nvPr/>
        </p:nvSpPr>
        <p:spPr bwMode="auto">
          <a:xfrm>
            <a:off x="5481126" y="5113294"/>
            <a:ext cx="5840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0" hangingPunct="0"/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有了采购预算的约束，能提高项目资金的使用效率，优化项目采购管理中资源的调配，查找资金使用过程中的一些例外情况，有效地控制项目资金的流向和流量，从而达到控制项目采购成本的目的。</a:t>
            </a:r>
            <a:r>
              <a:rPr lang="zh-CN" altLang="en-US" sz="8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8" name="文本框 49"/>
          <p:cNvSpPr txBox="1"/>
          <p:nvPr/>
        </p:nvSpPr>
        <p:spPr>
          <a:xfrm>
            <a:off x="5481128" y="4667742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 cap="all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定制预算</a:t>
            </a:r>
            <a:endParaRPr lang="en-US" altLang="zh-CN" sz="2400" b="1" cap="all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552078" y="5013219"/>
            <a:ext cx="556576" cy="556576"/>
            <a:chOff x="5747657" y="2305619"/>
            <a:chExt cx="556576" cy="556576"/>
          </a:xfrm>
        </p:grpSpPr>
        <p:sp>
          <p:nvSpPr>
            <p:cNvPr id="30" name="椭圆 26"/>
            <p:cNvSpPr/>
            <p:nvPr/>
          </p:nvSpPr>
          <p:spPr bwMode="auto">
            <a:xfrm>
              <a:off x="5747657" y="2305619"/>
              <a:ext cx="556576" cy="556576"/>
            </a:xfrm>
            <a:prstGeom prst="ellipse">
              <a:avLst/>
            </a:prstGeom>
            <a:solidFill>
              <a:srgbClr val="314865"/>
            </a:solidFill>
            <a:ln w="57150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1" name="燕尾形 30"/>
            <p:cNvSpPr/>
            <p:nvPr/>
          </p:nvSpPr>
          <p:spPr>
            <a:xfrm>
              <a:off x="5932500" y="2446897"/>
              <a:ext cx="186890" cy="27402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5789501" y="3131001"/>
            <a:ext cx="0" cy="71882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54"/>
          <p:cNvSpPr txBox="1">
            <a:spLocks noChangeArrowheads="1"/>
          </p:cNvSpPr>
          <p:nvPr/>
        </p:nvSpPr>
        <p:spPr bwMode="auto">
          <a:xfrm>
            <a:off x="5916555" y="3312201"/>
            <a:ext cx="596858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ts val="24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是在具体实施项目采购行为之前对项目采购成本的一种估计和预测，是对整个项目资金的一种理性的规划。它不单对项目采购资金进行了合理的配置和分发，还同时建立了一个资金的使用标准，以便对采购实施行为中的资金使用进行随时的检测与控制，确保项目资金的使用在一定的合理范围内浮动</a:t>
            </a:r>
            <a:endParaRPr lang="en-US" altLang="zh-CN" sz="12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4" name="文本框 55"/>
          <p:cNvSpPr txBox="1"/>
          <p:nvPr/>
        </p:nvSpPr>
        <p:spPr>
          <a:xfrm>
            <a:off x="5916557" y="2866649"/>
            <a:ext cx="303369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 cap="all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定制预算</a:t>
            </a:r>
            <a:endParaRPr lang="en-US" altLang="zh-CN" sz="2400" b="1" cap="all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993830" y="3212125"/>
            <a:ext cx="556576" cy="556576"/>
            <a:chOff x="5747657" y="2305619"/>
            <a:chExt cx="556576" cy="556576"/>
          </a:xfrm>
        </p:grpSpPr>
        <p:sp>
          <p:nvSpPr>
            <p:cNvPr id="36" name="椭圆 26"/>
            <p:cNvSpPr/>
            <p:nvPr/>
          </p:nvSpPr>
          <p:spPr bwMode="auto">
            <a:xfrm>
              <a:off x="5747657" y="2305619"/>
              <a:ext cx="556576" cy="556576"/>
            </a:xfrm>
            <a:prstGeom prst="ellipse">
              <a:avLst/>
            </a:prstGeom>
            <a:solidFill>
              <a:srgbClr val="314865"/>
            </a:solidFill>
            <a:ln w="57150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5932500" y="2446897"/>
              <a:ext cx="186890" cy="27402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69877" y="1603465"/>
            <a:ext cx="2211794" cy="3623981"/>
            <a:chOff x="8631023" y="1684586"/>
            <a:chExt cx="2419633" cy="3964519"/>
          </a:xfrm>
          <a:solidFill>
            <a:srgbClr val="314865"/>
          </a:solidFill>
        </p:grpSpPr>
        <p:sp>
          <p:nvSpPr>
            <p:cNvPr id="40" name="Freeform 23"/>
            <p:cNvSpPr/>
            <p:nvPr/>
          </p:nvSpPr>
          <p:spPr bwMode="auto">
            <a:xfrm>
              <a:off x="9714110" y="1846062"/>
              <a:ext cx="0" cy="0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>
              <a:noFill/>
            </a:ln>
            <a:effectLst>
              <a:outerShdw blurRad="381000" dist="2540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1" name="Freeform 21"/>
            <p:cNvSpPr>
              <a:spLocks noEditPoints="1"/>
            </p:cNvSpPr>
            <p:nvPr/>
          </p:nvSpPr>
          <p:spPr bwMode="auto">
            <a:xfrm>
              <a:off x="8631023" y="1684586"/>
              <a:ext cx="2419633" cy="3114007"/>
            </a:xfrm>
            <a:custGeom>
              <a:avLst/>
              <a:gdLst>
                <a:gd name="T0" fmla="*/ 15500 w 17509"/>
                <a:gd name="T1" fmla="*/ 12945 h 22569"/>
                <a:gd name="T2" fmla="*/ 13648 w 17509"/>
                <a:gd name="T3" fmla="*/ 15646 h 22569"/>
                <a:gd name="T4" fmla="*/ 12686 w 17509"/>
                <a:gd name="T5" fmla="*/ 16707 h 22569"/>
                <a:gd name="T6" fmla="*/ 12045 w 17509"/>
                <a:gd name="T7" fmla="*/ 18000 h 22569"/>
                <a:gd name="T8" fmla="*/ 11850 w 17509"/>
                <a:gd name="T9" fmla="*/ 20372 h 22569"/>
                <a:gd name="T10" fmla="*/ 11851 w 17509"/>
                <a:gd name="T11" fmla="*/ 20445 h 22569"/>
                <a:gd name="T12" fmla="*/ 11209 w 17509"/>
                <a:gd name="T13" fmla="*/ 21086 h 22569"/>
                <a:gd name="T14" fmla="*/ 6299 w 17509"/>
                <a:gd name="T15" fmla="*/ 21086 h 22569"/>
                <a:gd name="T16" fmla="*/ 5844 w 17509"/>
                <a:gd name="T17" fmla="*/ 20897 h 22569"/>
                <a:gd name="T18" fmla="*/ 5657 w 17509"/>
                <a:gd name="T19" fmla="*/ 20445 h 22569"/>
                <a:gd name="T20" fmla="*/ 5657 w 17509"/>
                <a:gd name="T21" fmla="*/ 20369 h 22569"/>
                <a:gd name="T22" fmla="*/ 5462 w 17509"/>
                <a:gd name="T23" fmla="*/ 18000 h 22569"/>
                <a:gd name="T24" fmla="*/ 5094 w 17509"/>
                <a:gd name="T25" fmla="*/ 17092 h 22569"/>
                <a:gd name="T26" fmla="*/ 4029 w 17509"/>
                <a:gd name="T27" fmla="*/ 15822 h 22569"/>
                <a:gd name="T28" fmla="*/ 2329 w 17509"/>
                <a:gd name="T29" fmla="*/ 13637 h 22569"/>
                <a:gd name="T30" fmla="*/ 1484 w 17509"/>
                <a:gd name="T31" fmla="*/ 9931 h 22569"/>
                <a:gd name="T32" fmla="*/ 2954 w 17509"/>
                <a:gd name="T33" fmla="*/ 5541 h 22569"/>
                <a:gd name="T34" fmla="*/ 6683 w 17509"/>
                <a:gd name="T35" fmla="*/ 2948 h 22569"/>
                <a:gd name="T36" fmla="*/ 6868 w 17509"/>
                <a:gd name="T37" fmla="*/ 2892 h 22569"/>
                <a:gd name="T38" fmla="*/ 7985 w 17509"/>
                <a:gd name="T39" fmla="*/ 2684 h 22569"/>
                <a:gd name="T40" fmla="*/ 7987 w 17509"/>
                <a:gd name="T41" fmla="*/ 2684 h 22569"/>
                <a:gd name="T42" fmla="*/ 8059 w 17509"/>
                <a:gd name="T43" fmla="*/ 2676 h 22569"/>
                <a:gd name="T44" fmla="*/ 8716 w 17509"/>
                <a:gd name="T45" fmla="*/ 2639 h 22569"/>
                <a:gd name="T46" fmla="*/ 8755 w 17509"/>
                <a:gd name="T47" fmla="*/ 2643 h 22569"/>
                <a:gd name="T48" fmla="*/ 8793 w 17509"/>
                <a:gd name="T49" fmla="*/ 2641 h 22569"/>
                <a:gd name="T50" fmla="*/ 9450 w 17509"/>
                <a:gd name="T51" fmla="*/ 2676 h 22569"/>
                <a:gd name="T52" fmla="*/ 9448 w 17509"/>
                <a:gd name="T53" fmla="*/ 2676 h 22569"/>
                <a:gd name="T54" fmla="*/ 9520 w 17509"/>
                <a:gd name="T55" fmla="*/ 2684 h 22569"/>
                <a:gd name="T56" fmla="*/ 9522 w 17509"/>
                <a:gd name="T57" fmla="*/ 2684 h 22569"/>
                <a:gd name="T58" fmla="*/ 10638 w 17509"/>
                <a:gd name="T59" fmla="*/ 2892 h 22569"/>
                <a:gd name="T60" fmla="*/ 10825 w 17509"/>
                <a:gd name="T61" fmla="*/ 2948 h 22569"/>
                <a:gd name="T62" fmla="*/ 14553 w 17509"/>
                <a:gd name="T63" fmla="*/ 5541 h 22569"/>
                <a:gd name="T64" fmla="*/ 16023 w 17509"/>
                <a:gd name="T65" fmla="*/ 9931 h 22569"/>
                <a:gd name="T66" fmla="*/ 15500 w 17509"/>
                <a:gd name="T67" fmla="*/ 12945 h 22569"/>
                <a:gd name="T68" fmla="*/ 17507 w 17509"/>
                <a:gd name="T69" fmla="*/ 9931 h 22569"/>
                <a:gd name="T70" fmla="*/ 15734 w 17509"/>
                <a:gd name="T71" fmla="*/ 4645 h 22569"/>
                <a:gd name="T72" fmla="*/ 1773 w 17509"/>
                <a:gd name="T73" fmla="*/ 4645 h 22569"/>
                <a:gd name="T74" fmla="*/ 0 w 17509"/>
                <a:gd name="T75" fmla="*/ 9931 h 22569"/>
                <a:gd name="T76" fmla="*/ 628 w 17509"/>
                <a:gd name="T77" fmla="*/ 13491 h 22569"/>
                <a:gd name="T78" fmla="*/ 2782 w 17509"/>
                <a:gd name="T79" fmla="*/ 16665 h 22569"/>
                <a:gd name="T80" fmla="*/ 3655 w 17509"/>
                <a:gd name="T81" fmla="*/ 17623 h 22569"/>
                <a:gd name="T82" fmla="*/ 4005 w 17509"/>
                <a:gd name="T83" fmla="*/ 18273 h 22569"/>
                <a:gd name="T84" fmla="*/ 4174 w 17509"/>
                <a:gd name="T85" fmla="*/ 20369 h 22569"/>
                <a:gd name="T86" fmla="*/ 4174 w 17509"/>
                <a:gd name="T87" fmla="*/ 20420 h 22569"/>
                <a:gd name="T88" fmla="*/ 4174 w 17509"/>
                <a:gd name="T89" fmla="*/ 20435 h 22569"/>
                <a:gd name="T90" fmla="*/ 4174 w 17509"/>
                <a:gd name="T91" fmla="*/ 20440 h 22569"/>
                <a:gd name="T92" fmla="*/ 4174 w 17509"/>
                <a:gd name="T93" fmla="*/ 20445 h 22569"/>
                <a:gd name="T94" fmla="*/ 6299 w 17509"/>
                <a:gd name="T95" fmla="*/ 22569 h 22569"/>
                <a:gd name="T96" fmla="*/ 11209 w 17509"/>
                <a:gd name="T97" fmla="*/ 22569 h 22569"/>
                <a:gd name="T98" fmla="*/ 13333 w 17509"/>
                <a:gd name="T99" fmla="*/ 20445 h 22569"/>
                <a:gd name="T100" fmla="*/ 13333 w 17509"/>
                <a:gd name="T101" fmla="*/ 20440 h 22569"/>
                <a:gd name="T102" fmla="*/ 13333 w 17509"/>
                <a:gd name="T103" fmla="*/ 20434 h 22569"/>
                <a:gd name="T104" fmla="*/ 13333 w 17509"/>
                <a:gd name="T105" fmla="*/ 20420 h 22569"/>
                <a:gd name="T106" fmla="*/ 13333 w 17509"/>
                <a:gd name="T107" fmla="*/ 20372 h 22569"/>
                <a:gd name="T108" fmla="*/ 13503 w 17509"/>
                <a:gd name="T109" fmla="*/ 18274 h 22569"/>
                <a:gd name="T110" fmla="*/ 13673 w 17509"/>
                <a:gd name="T111" fmla="*/ 17875 h 22569"/>
                <a:gd name="T112" fmla="*/ 14553 w 17509"/>
                <a:gd name="T113" fmla="*/ 16847 h 22569"/>
                <a:gd name="T114" fmla="*/ 16486 w 17509"/>
                <a:gd name="T115" fmla="*/ 14338 h 22569"/>
                <a:gd name="T116" fmla="*/ 17507 w 17509"/>
                <a:gd name="T117" fmla="*/ 9931 h 2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509" h="22569">
                  <a:moveTo>
                    <a:pt x="15500" y="12945"/>
                  </a:moveTo>
                  <a:cubicBezTo>
                    <a:pt x="15031" y="14128"/>
                    <a:pt x="14327" y="14928"/>
                    <a:pt x="13648" y="15646"/>
                  </a:cubicBezTo>
                  <a:cubicBezTo>
                    <a:pt x="13309" y="16005"/>
                    <a:pt x="12976" y="16339"/>
                    <a:pt x="12686" y="16707"/>
                  </a:cubicBezTo>
                  <a:cubicBezTo>
                    <a:pt x="12399" y="17072"/>
                    <a:pt x="12143" y="17489"/>
                    <a:pt x="12045" y="18000"/>
                  </a:cubicBezTo>
                  <a:cubicBezTo>
                    <a:pt x="11859" y="18996"/>
                    <a:pt x="11852" y="20066"/>
                    <a:pt x="11850" y="20372"/>
                  </a:cubicBezTo>
                  <a:cubicBezTo>
                    <a:pt x="11850" y="20413"/>
                    <a:pt x="11851" y="20435"/>
                    <a:pt x="11851" y="20445"/>
                  </a:cubicBezTo>
                  <a:cubicBezTo>
                    <a:pt x="11849" y="20799"/>
                    <a:pt x="11564" y="21085"/>
                    <a:pt x="11209" y="21086"/>
                  </a:cubicBezTo>
                  <a:lnTo>
                    <a:pt x="6299" y="21086"/>
                  </a:lnTo>
                  <a:cubicBezTo>
                    <a:pt x="6119" y="21086"/>
                    <a:pt x="5962" y="21015"/>
                    <a:pt x="5844" y="20897"/>
                  </a:cubicBezTo>
                  <a:cubicBezTo>
                    <a:pt x="5727" y="20779"/>
                    <a:pt x="5657" y="20625"/>
                    <a:pt x="5657" y="20445"/>
                  </a:cubicBezTo>
                  <a:cubicBezTo>
                    <a:pt x="5657" y="20435"/>
                    <a:pt x="5657" y="20412"/>
                    <a:pt x="5657" y="20369"/>
                  </a:cubicBezTo>
                  <a:cubicBezTo>
                    <a:pt x="5656" y="20061"/>
                    <a:pt x="5647" y="18994"/>
                    <a:pt x="5462" y="18000"/>
                  </a:cubicBezTo>
                  <a:cubicBezTo>
                    <a:pt x="5398" y="17661"/>
                    <a:pt x="5261" y="17359"/>
                    <a:pt x="5094" y="17092"/>
                  </a:cubicBezTo>
                  <a:cubicBezTo>
                    <a:pt x="4798" y="16622"/>
                    <a:pt x="4420" y="16237"/>
                    <a:pt x="4029" y="15822"/>
                  </a:cubicBezTo>
                  <a:cubicBezTo>
                    <a:pt x="3439" y="15207"/>
                    <a:pt x="2815" y="14544"/>
                    <a:pt x="2329" y="13637"/>
                  </a:cubicBezTo>
                  <a:cubicBezTo>
                    <a:pt x="1845" y="12731"/>
                    <a:pt x="1485" y="11579"/>
                    <a:pt x="1484" y="9931"/>
                  </a:cubicBezTo>
                  <a:cubicBezTo>
                    <a:pt x="1484" y="8279"/>
                    <a:pt x="2030" y="6763"/>
                    <a:pt x="2954" y="5541"/>
                  </a:cubicBezTo>
                  <a:cubicBezTo>
                    <a:pt x="3879" y="4319"/>
                    <a:pt x="5180" y="3397"/>
                    <a:pt x="6683" y="2948"/>
                  </a:cubicBezTo>
                  <a:lnTo>
                    <a:pt x="6868" y="2892"/>
                  </a:lnTo>
                  <a:cubicBezTo>
                    <a:pt x="7230" y="2798"/>
                    <a:pt x="7602" y="2724"/>
                    <a:pt x="7985" y="2684"/>
                  </a:cubicBezTo>
                  <a:lnTo>
                    <a:pt x="7987" y="2684"/>
                  </a:lnTo>
                  <a:lnTo>
                    <a:pt x="8059" y="2676"/>
                  </a:lnTo>
                  <a:cubicBezTo>
                    <a:pt x="8283" y="2654"/>
                    <a:pt x="8501" y="2641"/>
                    <a:pt x="8716" y="2639"/>
                  </a:cubicBezTo>
                  <a:lnTo>
                    <a:pt x="8755" y="2643"/>
                  </a:lnTo>
                  <a:lnTo>
                    <a:pt x="8793" y="2641"/>
                  </a:lnTo>
                  <a:cubicBezTo>
                    <a:pt x="9007" y="2641"/>
                    <a:pt x="9226" y="2654"/>
                    <a:pt x="9450" y="2676"/>
                  </a:cubicBezTo>
                  <a:lnTo>
                    <a:pt x="9448" y="2676"/>
                  </a:lnTo>
                  <a:lnTo>
                    <a:pt x="9520" y="2684"/>
                  </a:lnTo>
                  <a:lnTo>
                    <a:pt x="9522" y="2684"/>
                  </a:lnTo>
                  <a:cubicBezTo>
                    <a:pt x="9905" y="2724"/>
                    <a:pt x="10277" y="2797"/>
                    <a:pt x="10638" y="2892"/>
                  </a:cubicBezTo>
                  <a:lnTo>
                    <a:pt x="10825" y="2948"/>
                  </a:lnTo>
                  <a:cubicBezTo>
                    <a:pt x="12327" y="3397"/>
                    <a:pt x="13628" y="4319"/>
                    <a:pt x="14553" y="5541"/>
                  </a:cubicBezTo>
                  <a:cubicBezTo>
                    <a:pt x="15476" y="6763"/>
                    <a:pt x="16023" y="8279"/>
                    <a:pt x="16023" y="9931"/>
                  </a:cubicBezTo>
                  <a:cubicBezTo>
                    <a:pt x="16023" y="11186"/>
                    <a:pt x="15812" y="12155"/>
                    <a:pt x="15500" y="12945"/>
                  </a:cubicBezTo>
                  <a:close/>
                  <a:moveTo>
                    <a:pt x="17507" y="9931"/>
                  </a:moveTo>
                  <a:cubicBezTo>
                    <a:pt x="17507" y="7948"/>
                    <a:pt x="16847" y="6114"/>
                    <a:pt x="15734" y="4645"/>
                  </a:cubicBezTo>
                  <a:cubicBezTo>
                    <a:pt x="12226" y="8"/>
                    <a:pt x="5290" y="0"/>
                    <a:pt x="1773" y="4645"/>
                  </a:cubicBezTo>
                  <a:cubicBezTo>
                    <a:pt x="661" y="6114"/>
                    <a:pt x="0" y="7948"/>
                    <a:pt x="0" y="9931"/>
                  </a:cubicBezTo>
                  <a:cubicBezTo>
                    <a:pt x="0" y="11354"/>
                    <a:pt x="245" y="12523"/>
                    <a:pt x="628" y="13491"/>
                  </a:cubicBezTo>
                  <a:cubicBezTo>
                    <a:pt x="1202" y="14942"/>
                    <a:pt x="2079" y="15922"/>
                    <a:pt x="2782" y="16665"/>
                  </a:cubicBezTo>
                  <a:cubicBezTo>
                    <a:pt x="3135" y="17036"/>
                    <a:pt x="3445" y="17353"/>
                    <a:pt x="3655" y="17623"/>
                  </a:cubicBezTo>
                  <a:cubicBezTo>
                    <a:pt x="3870" y="17895"/>
                    <a:pt x="3975" y="18106"/>
                    <a:pt x="4005" y="18273"/>
                  </a:cubicBezTo>
                  <a:cubicBezTo>
                    <a:pt x="4158" y="19085"/>
                    <a:pt x="4174" y="20109"/>
                    <a:pt x="4174" y="20369"/>
                  </a:cubicBezTo>
                  <a:lnTo>
                    <a:pt x="4174" y="20420"/>
                  </a:lnTo>
                  <a:lnTo>
                    <a:pt x="4174" y="20435"/>
                  </a:lnTo>
                  <a:lnTo>
                    <a:pt x="4174" y="20440"/>
                  </a:lnTo>
                  <a:lnTo>
                    <a:pt x="4174" y="20445"/>
                  </a:lnTo>
                  <a:cubicBezTo>
                    <a:pt x="4174" y="21620"/>
                    <a:pt x="5125" y="22568"/>
                    <a:pt x="6299" y="22569"/>
                  </a:cubicBezTo>
                  <a:lnTo>
                    <a:pt x="11209" y="22569"/>
                  </a:lnTo>
                  <a:cubicBezTo>
                    <a:pt x="12383" y="22568"/>
                    <a:pt x="13333" y="21618"/>
                    <a:pt x="13333" y="20445"/>
                  </a:cubicBezTo>
                  <a:lnTo>
                    <a:pt x="13333" y="20440"/>
                  </a:lnTo>
                  <a:lnTo>
                    <a:pt x="13333" y="20434"/>
                  </a:lnTo>
                  <a:lnTo>
                    <a:pt x="13333" y="20420"/>
                  </a:lnTo>
                  <a:lnTo>
                    <a:pt x="13333" y="20372"/>
                  </a:lnTo>
                  <a:cubicBezTo>
                    <a:pt x="13333" y="20115"/>
                    <a:pt x="13349" y="19088"/>
                    <a:pt x="13503" y="18274"/>
                  </a:cubicBezTo>
                  <a:cubicBezTo>
                    <a:pt x="13524" y="18161"/>
                    <a:pt x="13574" y="18033"/>
                    <a:pt x="13673" y="17875"/>
                  </a:cubicBezTo>
                  <a:cubicBezTo>
                    <a:pt x="13840" y="17600"/>
                    <a:pt x="14158" y="17258"/>
                    <a:pt x="14553" y="16847"/>
                  </a:cubicBezTo>
                  <a:cubicBezTo>
                    <a:pt x="15141" y="16228"/>
                    <a:pt x="15891" y="15448"/>
                    <a:pt x="16486" y="14338"/>
                  </a:cubicBezTo>
                  <a:cubicBezTo>
                    <a:pt x="17082" y="13230"/>
                    <a:pt x="17509" y="11799"/>
                    <a:pt x="17507" y="9931"/>
                  </a:cubicBezTo>
                  <a:close/>
                </a:path>
              </a:pathLst>
            </a:cu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2" name="Freeform 24"/>
            <p:cNvSpPr/>
            <p:nvPr/>
          </p:nvSpPr>
          <p:spPr bwMode="auto">
            <a:xfrm>
              <a:off x="9378674" y="4873541"/>
              <a:ext cx="925122" cy="252112"/>
            </a:xfrm>
            <a:custGeom>
              <a:avLst/>
              <a:gdLst>
                <a:gd name="T0" fmla="*/ 5785 w 6697"/>
                <a:gd name="T1" fmla="*/ 0 h 1826"/>
                <a:gd name="T2" fmla="*/ 914 w 6697"/>
                <a:gd name="T3" fmla="*/ 0 h 1826"/>
                <a:gd name="T4" fmla="*/ 0 w 6697"/>
                <a:gd name="T5" fmla="*/ 914 h 1826"/>
                <a:gd name="T6" fmla="*/ 914 w 6697"/>
                <a:gd name="T7" fmla="*/ 1826 h 1826"/>
                <a:gd name="T8" fmla="*/ 5785 w 6697"/>
                <a:gd name="T9" fmla="*/ 1826 h 1826"/>
                <a:gd name="T10" fmla="*/ 6697 w 6697"/>
                <a:gd name="T11" fmla="*/ 914 h 1826"/>
                <a:gd name="T12" fmla="*/ 5785 w 6697"/>
                <a:gd name="T13" fmla="*/ 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97" h="1826">
                  <a:moveTo>
                    <a:pt x="5785" y="0"/>
                  </a:moveTo>
                  <a:lnTo>
                    <a:pt x="914" y="0"/>
                  </a:lnTo>
                  <a:cubicBezTo>
                    <a:pt x="410" y="0"/>
                    <a:pt x="0" y="407"/>
                    <a:pt x="0" y="914"/>
                  </a:cubicBezTo>
                  <a:cubicBezTo>
                    <a:pt x="0" y="1416"/>
                    <a:pt x="410" y="1826"/>
                    <a:pt x="914" y="1826"/>
                  </a:cubicBezTo>
                  <a:lnTo>
                    <a:pt x="5785" y="1826"/>
                  </a:lnTo>
                  <a:cubicBezTo>
                    <a:pt x="6288" y="1826"/>
                    <a:pt x="6697" y="1416"/>
                    <a:pt x="6697" y="914"/>
                  </a:cubicBezTo>
                  <a:cubicBezTo>
                    <a:pt x="6697" y="407"/>
                    <a:pt x="6288" y="0"/>
                    <a:pt x="5785" y="0"/>
                  </a:cubicBezTo>
                  <a:close/>
                </a:path>
              </a:pathLst>
            </a:cu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3" name="Freeform 25"/>
            <p:cNvSpPr/>
            <p:nvPr/>
          </p:nvSpPr>
          <p:spPr bwMode="auto">
            <a:xfrm>
              <a:off x="9378674" y="5191885"/>
              <a:ext cx="925122" cy="252112"/>
            </a:xfrm>
            <a:custGeom>
              <a:avLst/>
              <a:gdLst>
                <a:gd name="T0" fmla="*/ 5785 w 6697"/>
                <a:gd name="T1" fmla="*/ 0 h 1825"/>
                <a:gd name="T2" fmla="*/ 914 w 6697"/>
                <a:gd name="T3" fmla="*/ 0 h 1825"/>
                <a:gd name="T4" fmla="*/ 0 w 6697"/>
                <a:gd name="T5" fmla="*/ 911 h 1825"/>
                <a:gd name="T6" fmla="*/ 914 w 6697"/>
                <a:gd name="T7" fmla="*/ 1825 h 1825"/>
                <a:gd name="T8" fmla="*/ 5785 w 6697"/>
                <a:gd name="T9" fmla="*/ 1825 h 1825"/>
                <a:gd name="T10" fmla="*/ 6697 w 6697"/>
                <a:gd name="T11" fmla="*/ 911 h 1825"/>
                <a:gd name="T12" fmla="*/ 5785 w 6697"/>
                <a:gd name="T13" fmla="*/ 0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97" h="1825">
                  <a:moveTo>
                    <a:pt x="5785" y="0"/>
                  </a:moveTo>
                  <a:lnTo>
                    <a:pt x="914" y="0"/>
                  </a:lnTo>
                  <a:cubicBezTo>
                    <a:pt x="410" y="0"/>
                    <a:pt x="0" y="407"/>
                    <a:pt x="0" y="911"/>
                  </a:cubicBezTo>
                  <a:cubicBezTo>
                    <a:pt x="0" y="1416"/>
                    <a:pt x="410" y="1825"/>
                    <a:pt x="914" y="1825"/>
                  </a:cubicBezTo>
                  <a:lnTo>
                    <a:pt x="5785" y="1825"/>
                  </a:lnTo>
                  <a:cubicBezTo>
                    <a:pt x="6288" y="1825"/>
                    <a:pt x="6697" y="1416"/>
                    <a:pt x="6697" y="911"/>
                  </a:cubicBezTo>
                  <a:cubicBezTo>
                    <a:pt x="6697" y="407"/>
                    <a:pt x="6288" y="0"/>
                    <a:pt x="5785" y="0"/>
                  </a:cubicBezTo>
                  <a:close/>
                </a:path>
              </a:pathLst>
            </a:cu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4" name="Freeform 26"/>
            <p:cNvSpPr/>
            <p:nvPr/>
          </p:nvSpPr>
          <p:spPr bwMode="auto">
            <a:xfrm>
              <a:off x="9552802" y="5512366"/>
              <a:ext cx="576866" cy="136739"/>
            </a:xfrm>
            <a:custGeom>
              <a:avLst/>
              <a:gdLst>
                <a:gd name="T0" fmla="*/ 2515 w 4174"/>
                <a:gd name="T1" fmla="*/ 0 h 996"/>
                <a:gd name="T2" fmla="*/ 1661 w 4174"/>
                <a:gd name="T3" fmla="*/ 0 h 996"/>
                <a:gd name="T4" fmla="*/ 6 w 4174"/>
                <a:gd name="T5" fmla="*/ 0 h 996"/>
                <a:gd name="T6" fmla="*/ 0 w 4174"/>
                <a:gd name="T7" fmla="*/ 83 h 996"/>
                <a:gd name="T8" fmla="*/ 1493 w 4174"/>
                <a:gd name="T9" fmla="*/ 996 h 996"/>
                <a:gd name="T10" fmla="*/ 1624 w 4174"/>
                <a:gd name="T11" fmla="*/ 996 h 996"/>
                <a:gd name="T12" fmla="*/ 2552 w 4174"/>
                <a:gd name="T13" fmla="*/ 996 h 996"/>
                <a:gd name="T14" fmla="*/ 2683 w 4174"/>
                <a:gd name="T15" fmla="*/ 996 h 996"/>
                <a:gd name="T16" fmla="*/ 4174 w 4174"/>
                <a:gd name="T17" fmla="*/ 83 h 996"/>
                <a:gd name="T18" fmla="*/ 4170 w 4174"/>
                <a:gd name="T19" fmla="*/ 0 h 996"/>
                <a:gd name="T20" fmla="*/ 2515 w 4174"/>
                <a:gd name="T21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74" h="996">
                  <a:moveTo>
                    <a:pt x="2515" y="0"/>
                  </a:moveTo>
                  <a:lnTo>
                    <a:pt x="1661" y="0"/>
                  </a:lnTo>
                  <a:lnTo>
                    <a:pt x="6" y="0"/>
                  </a:lnTo>
                  <a:cubicBezTo>
                    <a:pt x="5" y="28"/>
                    <a:pt x="0" y="54"/>
                    <a:pt x="0" y="83"/>
                  </a:cubicBezTo>
                  <a:cubicBezTo>
                    <a:pt x="0" y="587"/>
                    <a:pt x="775" y="996"/>
                    <a:pt x="1493" y="996"/>
                  </a:cubicBezTo>
                  <a:lnTo>
                    <a:pt x="1624" y="996"/>
                  </a:lnTo>
                  <a:lnTo>
                    <a:pt x="2552" y="996"/>
                  </a:lnTo>
                  <a:lnTo>
                    <a:pt x="2683" y="996"/>
                  </a:lnTo>
                  <a:cubicBezTo>
                    <a:pt x="3400" y="996"/>
                    <a:pt x="4174" y="587"/>
                    <a:pt x="4174" y="83"/>
                  </a:cubicBezTo>
                  <a:cubicBezTo>
                    <a:pt x="4174" y="54"/>
                    <a:pt x="4170" y="28"/>
                    <a:pt x="4170" y="0"/>
                  </a:cubicBezTo>
                  <a:lnTo>
                    <a:pt x="2515" y="0"/>
                  </a:lnTo>
                  <a:close/>
                </a:path>
              </a:pathLst>
            </a:cu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45" name="矩形 3"/>
          <p:cNvSpPr>
            <a:spLocks noChangeArrowheads="1"/>
          </p:cNvSpPr>
          <p:nvPr/>
        </p:nvSpPr>
        <p:spPr bwMode="auto">
          <a:xfrm>
            <a:off x="1272653" y="2242428"/>
            <a:ext cx="1163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采购成本管理</a:t>
            </a:r>
            <a:endParaRPr lang="zh-CN" altLang="en-US" sz="2800" b="1" dirty="0">
              <a:solidFill>
                <a:srgbClr val="314865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59" name="直接连接符 58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采购成本管理</a:t>
              </a:r>
              <a:endParaRPr lang="zh-CN" altLang="en-US" sz="1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3.95833E-6 0.19514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/>
      <p:bldP spid="28" grpId="0"/>
      <p:bldP spid="33" grpId="0"/>
      <p:bldP spid="3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51"/>
          <p:cNvSpPr txBox="1"/>
          <p:nvPr/>
        </p:nvSpPr>
        <p:spPr>
          <a:xfrm>
            <a:off x="6764170" y="1785691"/>
            <a:ext cx="45682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机遇：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国内钢铁行业产能过剩矛盾一直没有得到解决。国内钢材价格一直在低位徘徊，导致全国钢材价格重新回落到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1994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年的水平。其中，今年国内钢材价格甚至低于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1994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年的水平，并且一直在这个价格徘徊。中钢协统计数据显示，钢铁全行业实现利润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116.8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亿元，行业的利润率是仅为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0.48%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，平均每吨钢利润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28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元。其中，钢铁生产企业主营业务利润为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58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亿吨，若按主主营业务利润来算，每吨钢创造的效益仅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4.2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元。</a:t>
            </a:r>
            <a:endParaRPr lang="zh-CN" altLang="en-US" sz="1600" b="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6" name="矩形 46"/>
          <p:cNvSpPr>
            <a:spLocks noChangeAspect="1" noChangeArrowheads="1"/>
          </p:cNvSpPr>
          <p:nvPr/>
        </p:nvSpPr>
        <p:spPr bwMode="auto">
          <a:xfrm>
            <a:off x="0" y="1933707"/>
            <a:ext cx="6250786" cy="4169142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7" rIns="91434" bIns="45717"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38" name="直接连接符 37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采购成本管理</a:t>
              </a:r>
              <a:endParaRPr lang="zh-CN" altLang="en-US" sz="1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52"/>
          <p:cNvSpPr txBox="1"/>
          <p:nvPr/>
        </p:nvSpPr>
        <p:spPr>
          <a:xfrm>
            <a:off x="1994335" y="5241104"/>
            <a:ext cx="7642825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>
              <a:lnSpc>
                <a:spcPct val="130000"/>
              </a:lnSpc>
              <a:defRPr/>
            </a:pPr>
            <a:r>
              <a:rPr lang="zh-CN" altLang="en-US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挑战</a:t>
            </a:r>
            <a:r>
              <a:rPr lang="zh-CN" altLang="en-US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：</a:t>
            </a:r>
            <a:r>
              <a:rPr lang="en-US" altLang="zh-CN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2017</a:t>
            </a:r>
            <a:r>
              <a:rPr lang="zh-CN" altLang="en-US" sz="16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年，全国制造业将呈现谨慎乐观的发展态势，大企业会比较好，中小企业不是太好。 明年经济下行压力还是比较大。</a:t>
            </a:r>
            <a:endParaRPr lang="zh-CN" altLang="en-US" sz="1600" b="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2" name="矩形 46"/>
          <p:cNvSpPr>
            <a:spLocks noChangeAspect="1" noChangeArrowheads="1"/>
          </p:cNvSpPr>
          <p:nvPr/>
        </p:nvSpPr>
        <p:spPr bwMode="auto">
          <a:xfrm>
            <a:off x="1994335" y="2498788"/>
            <a:ext cx="2541985" cy="169545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7" rIns="91434" bIns="45717"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3" name="矩形 47"/>
          <p:cNvSpPr>
            <a:spLocks noChangeAspect="1" noChangeArrowheads="1"/>
          </p:cNvSpPr>
          <p:nvPr/>
        </p:nvSpPr>
        <p:spPr bwMode="auto">
          <a:xfrm>
            <a:off x="4612788" y="2499978"/>
            <a:ext cx="2539603" cy="16942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7" rIns="91434" bIns="45717"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4" name="矩形 59"/>
          <p:cNvSpPr>
            <a:spLocks noChangeAspect="1" noChangeArrowheads="1"/>
          </p:cNvSpPr>
          <p:nvPr/>
        </p:nvSpPr>
        <p:spPr bwMode="auto">
          <a:xfrm>
            <a:off x="7222638" y="2498788"/>
            <a:ext cx="2541984" cy="1695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34" tIns="45717" rIns="91434" bIns="45717"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126" name="直接连接符 125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文本框 126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采购成本管理</a:t>
              </a:r>
              <a:endParaRPr lang="zh-CN" altLang="en-US" sz="1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31" name="TextBox 50"/>
          <p:cNvSpPr txBox="1"/>
          <p:nvPr/>
        </p:nvSpPr>
        <p:spPr>
          <a:xfrm>
            <a:off x="1994335" y="1593626"/>
            <a:ext cx="4835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2017</a:t>
            </a:r>
            <a:r>
              <a:rPr lang="zh-CN" altLang="en-US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年末与年初相比钢材价格下降了约</a:t>
            </a:r>
            <a:r>
              <a:rPr lang="en-US" altLang="zh-CN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14%</a:t>
            </a:r>
            <a:endParaRPr lang="zh-CN" altLang="en-US" sz="1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 bldLvl="0" animBg="1" autoUpdateAnimBg="0"/>
      <p:bldP spid="123" grpId="0" bldLvl="0" animBg="1" autoUpdateAnimBg="0"/>
      <p:bldP spid="124" grpId="0" bldLvl="0" animBg="1" autoUpdateAnimBg="0"/>
      <p:bldP spid="1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955560" y="631406"/>
            <a:ext cx="9792765" cy="5411678"/>
            <a:chOff x="635480" y="981075"/>
            <a:chExt cx="9792765" cy="5411678"/>
          </a:xfrm>
        </p:grpSpPr>
        <p:sp>
          <p:nvSpPr>
            <p:cNvPr id="92" name="Oval 3"/>
            <p:cNvSpPr>
              <a:spLocks noChangeArrowheads="1"/>
            </p:cNvSpPr>
            <p:nvPr/>
          </p:nvSpPr>
          <p:spPr bwMode="auto">
            <a:xfrm rot="3600000">
              <a:off x="5883063" y="2170191"/>
              <a:ext cx="3825729" cy="3821787"/>
            </a:xfrm>
            <a:prstGeom prst="ellipse">
              <a:avLst/>
            </a:prstGeom>
            <a:noFill/>
            <a:ln w="9525">
              <a:solidFill>
                <a:srgbClr val="314865"/>
              </a:solidFill>
              <a:round/>
            </a:ln>
          </p:spPr>
          <p:txBody>
            <a:bodyPr rot="10800000" vert="eaVert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3" name="Oval 4"/>
            <p:cNvSpPr>
              <a:spLocks noChangeArrowheads="1"/>
            </p:cNvSpPr>
            <p:nvPr/>
          </p:nvSpPr>
          <p:spPr bwMode="auto">
            <a:xfrm rot="3600000">
              <a:off x="1790185" y="2144878"/>
              <a:ext cx="3825728" cy="3821787"/>
            </a:xfrm>
            <a:prstGeom prst="ellipse">
              <a:avLst/>
            </a:prstGeom>
            <a:noFill/>
            <a:ln w="9525">
              <a:solidFill>
                <a:srgbClr val="314865"/>
              </a:solidFill>
              <a:round/>
            </a:ln>
          </p:spPr>
          <p:txBody>
            <a:bodyPr rot="10800000" vert="eaVert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4" name="Rectangle 10"/>
            <p:cNvSpPr>
              <a:spLocks noChangeArrowheads="1"/>
            </p:cNvSpPr>
            <p:nvPr/>
          </p:nvSpPr>
          <p:spPr bwMode="auto">
            <a:xfrm>
              <a:off x="1992313" y="981075"/>
              <a:ext cx="2201862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Char char="Ø"/>
              </a:pPr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635480" y="1369141"/>
              <a:ext cx="9792765" cy="5023612"/>
              <a:chOff x="1847851" y="1196976"/>
              <a:chExt cx="8064499" cy="4137025"/>
            </a:xfrm>
          </p:grpSpPr>
          <p:sp>
            <p:nvSpPr>
              <p:cNvPr id="96" name="Line 5"/>
              <p:cNvSpPr>
                <a:spLocks noChangeShapeType="1"/>
              </p:cNvSpPr>
              <p:nvPr/>
            </p:nvSpPr>
            <p:spPr bwMode="auto">
              <a:xfrm>
                <a:off x="3535363" y="3482975"/>
                <a:ext cx="1712912" cy="0"/>
              </a:xfrm>
              <a:prstGeom prst="line">
                <a:avLst/>
              </a:prstGeom>
              <a:noFill/>
              <a:ln w="19050">
                <a:solidFill>
                  <a:srgbClr val="314865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97" name="Line 6"/>
              <p:cNvSpPr>
                <a:spLocks noChangeShapeType="1"/>
              </p:cNvSpPr>
              <p:nvPr/>
            </p:nvSpPr>
            <p:spPr bwMode="auto">
              <a:xfrm>
                <a:off x="6858001" y="3482975"/>
                <a:ext cx="1712913" cy="0"/>
              </a:xfrm>
              <a:prstGeom prst="line">
                <a:avLst/>
              </a:prstGeom>
              <a:noFill/>
              <a:ln w="19050">
                <a:solidFill>
                  <a:srgbClr val="314865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98" name="Rectangle 7"/>
              <p:cNvSpPr>
                <a:spLocks noChangeArrowheads="1"/>
              </p:cNvSpPr>
              <p:nvPr/>
            </p:nvSpPr>
            <p:spPr bwMode="auto">
              <a:xfrm>
                <a:off x="6663363" y="3597550"/>
                <a:ext cx="2303463" cy="1223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大宗物资每批议价，其余固定采购物资根据市场形势，不定期回顾价格</a:t>
                </a:r>
                <a:endParaRPr lang="zh-CN" altLang="en-US"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99" name="Rectangle 8"/>
              <p:cNvSpPr>
                <a:spLocks noChangeArrowheads="1"/>
              </p:cNvSpPr>
              <p:nvPr/>
            </p:nvSpPr>
            <p:spPr bwMode="auto">
              <a:xfrm>
                <a:off x="3286823" y="2208213"/>
                <a:ext cx="2376487" cy="1130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圆钢、板材等大宗物资采购，每批填写询价单，常规物资建立两家或以上比价制度</a:t>
                </a:r>
                <a:endParaRPr lang="zh-CN" altLang="en-US"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0" name="Rectangle 9"/>
              <p:cNvSpPr>
                <a:spLocks noChangeArrowheads="1"/>
              </p:cNvSpPr>
              <p:nvPr/>
            </p:nvSpPr>
            <p:spPr bwMode="auto">
              <a:xfrm>
                <a:off x="6527801" y="2060575"/>
                <a:ext cx="2201863" cy="1277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Char char="Ø"/>
                </a:pPr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1" name="Rectangle 10"/>
              <p:cNvSpPr>
                <a:spLocks noChangeArrowheads="1"/>
              </p:cNvSpPr>
              <p:nvPr/>
            </p:nvSpPr>
            <p:spPr bwMode="auto">
              <a:xfrm>
                <a:off x="6600826" y="3573464"/>
                <a:ext cx="2201863" cy="769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Char char="Ø"/>
                </a:pPr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2" name="Oval 11"/>
              <p:cNvSpPr>
                <a:spLocks noChangeArrowheads="1"/>
              </p:cNvSpPr>
              <p:nvPr/>
            </p:nvSpPr>
            <p:spPr bwMode="auto">
              <a:xfrm>
                <a:off x="3211513" y="5037139"/>
                <a:ext cx="2520950" cy="249237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39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b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3" name="Oval 12"/>
              <p:cNvSpPr>
                <a:spLocks noChangeArrowheads="1"/>
              </p:cNvSpPr>
              <p:nvPr/>
            </p:nvSpPr>
            <p:spPr bwMode="auto">
              <a:xfrm>
                <a:off x="6311900" y="5084764"/>
                <a:ext cx="2520950" cy="249237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39998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b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grpSp>
            <p:nvGrpSpPr>
              <p:cNvPr id="104" name="Group 14"/>
              <p:cNvGrpSpPr/>
              <p:nvPr/>
            </p:nvGrpSpPr>
            <p:grpSpPr bwMode="auto">
              <a:xfrm>
                <a:off x="2301875" y="2879725"/>
                <a:ext cx="1201738" cy="1125538"/>
                <a:chOff x="0" y="0"/>
                <a:chExt cx="1042" cy="1019"/>
              </a:xfrm>
            </p:grpSpPr>
            <p:pic>
              <p:nvPicPr>
                <p:cNvPr id="117" name="Picture 15" descr="circuler_1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8" name="Oval 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solidFill>
                  <a:srgbClr val="314865"/>
                </a:solidFill>
                <a:ln w="1905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>
                  <a:lvl1pPr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b="0"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05" name="Rectangle 18"/>
              <p:cNvSpPr>
                <a:spLocks noChangeArrowheads="1"/>
              </p:cNvSpPr>
              <p:nvPr/>
            </p:nvSpPr>
            <p:spPr bwMode="auto">
              <a:xfrm>
                <a:off x="2319339" y="3097214"/>
                <a:ext cx="1171575" cy="769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比价</a:t>
                </a:r>
                <a:endPara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grpSp>
            <p:nvGrpSpPr>
              <p:cNvPr id="106" name="Group 20"/>
              <p:cNvGrpSpPr/>
              <p:nvPr/>
            </p:nvGrpSpPr>
            <p:grpSpPr bwMode="auto">
              <a:xfrm>
                <a:off x="8688388" y="2852738"/>
                <a:ext cx="1223962" cy="1223962"/>
                <a:chOff x="0" y="0"/>
                <a:chExt cx="1042" cy="1019"/>
              </a:xfrm>
            </p:grpSpPr>
            <p:pic>
              <p:nvPicPr>
                <p:cNvPr id="115" name="Picture 21" descr="circuler_1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6" name="Oval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solidFill>
                  <a:srgbClr val="314865"/>
                </a:solidFill>
                <a:ln w="1905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>
                  <a:lvl1pPr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b="0" dirty="0"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07" name="Rectangle 24"/>
              <p:cNvSpPr>
                <a:spLocks noChangeArrowheads="1"/>
              </p:cNvSpPr>
              <p:nvPr/>
            </p:nvSpPr>
            <p:spPr bwMode="auto">
              <a:xfrm>
                <a:off x="8634414" y="3097214"/>
                <a:ext cx="1171575" cy="769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   </a:t>
                </a:r>
                <a:r>
                  <a:rPr lang="zh-CN" alt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定价</a:t>
                </a:r>
                <a:endParaRPr lang="zh-CN" altLang="en-US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grpSp>
            <p:nvGrpSpPr>
              <p:cNvPr id="108" name="Group 26"/>
              <p:cNvGrpSpPr/>
              <p:nvPr/>
            </p:nvGrpSpPr>
            <p:grpSpPr bwMode="auto">
              <a:xfrm>
                <a:off x="5372101" y="2762251"/>
                <a:ext cx="1444625" cy="1412875"/>
                <a:chOff x="0" y="0"/>
                <a:chExt cx="1042" cy="1019"/>
              </a:xfrm>
            </p:grpSpPr>
            <p:pic>
              <p:nvPicPr>
                <p:cNvPr id="113" name="Picture 27" descr="circuler_1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4" name="Oval 2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solidFill>
                  <a:srgbClr val="314865"/>
                </a:solidFill>
                <a:ln w="1905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>
                  <a:lvl1pPr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algn="l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  <a:ea typeface="微软雅黑" panose="020B050302020402020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109" name="Rectangle 30"/>
              <p:cNvSpPr>
                <a:spLocks noChangeArrowheads="1"/>
              </p:cNvSpPr>
              <p:nvPr/>
            </p:nvSpPr>
            <p:spPr bwMode="auto">
              <a:xfrm>
                <a:off x="5521326" y="3097214"/>
                <a:ext cx="1171575" cy="769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议价</a:t>
                </a:r>
                <a:endParaRPr lang="zh-CN" altLang="en-US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0" name="Text Box 34"/>
              <p:cNvSpPr txBox="1">
                <a:spLocks noChangeArrowheads="1"/>
              </p:cNvSpPr>
              <p:nvPr/>
            </p:nvSpPr>
            <p:spPr bwMode="auto">
              <a:xfrm>
                <a:off x="1847851" y="1196976"/>
                <a:ext cx="3743325" cy="304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b="1" dirty="0">
                    <a:solidFill>
                      <a:srgbClr val="314865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完善采购成本价监督机制</a:t>
                </a:r>
                <a:endParaRPr lang="zh-CN" altLang="en-US" b="1" dirty="0">
                  <a:solidFill>
                    <a:srgbClr val="314865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1" name="Rectangle 8"/>
              <p:cNvSpPr>
                <a:spLocks noChangeArrowheads="1"/>
              </p:cNvSpPr>
              <p:nvPr/>
            </p:nvSpPr>
            <p:spPr bwMode="auto">
              <a:xfrm>
                <a:off x="3432176" y="3860800"/>
                <a:ext cx="2201863" cy="769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b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与“我的钢铁”网常年建立会员关系，每天收到市场价格调整信息</a:t>
                </a:r>
                <a:endParaRPr lang="zh-CN" altLang="en-US" sz="1600" b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2" name="Rectangle 8"/>
              <p:cNvSpPr>
                <a:spLocks noChangeArrowheads="1"/>
              </p:cNvSpPr>
              <p:nvPr/>
            </p:nvSpPr>
            <p:spPr bwMode="auto">
              <a:xfrm>
                <a:off x="6600826" y="2276475"/>
                <a:ext cx="2201863" cy="769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采购员初次议价，采购负责人、财务成本共同审批价格</a:t>
                </a:r>
                <a:endParaRPr lang="zh-CN" altLang="en-US" sz="16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119" name="组合 118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120" name="直接连接符 119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文本框 120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采购成本管理</a:t>
              </a:r>
              <a:endParaRPr lang="zh-CN" altLang="en-US" sz="1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6625" y="2193837"/>
            <a:ext cx="2247543" cy="224676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rPr>
              <a:t>03</a:t>
            </a:r>
            <a:endParaRPr lang="zh-CN" altLang="en-US" sz="14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2"/>
            </p:custDataLst>
          </p:nvPr>
        </p:nvCxnSpPr>
        <p:spPr>
          <a:xfrm>
            <a:off x="4269095" y="3974767"/>
            <a:ext cx="7186590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068748" y="2643919"/>
            <a:ext cx="7587283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zh-CN" altLang="en-US" sz="6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供应商的管理与开发</a:t>
            </a:r>
            <a:endParaRPr lang="zh-CN" altLang="en-US" sz="6600" b="1" dirty="0">
              <a:solidFill>
                <a:srgbClr val="314865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781759" y="937931"/>
            <a:ext cx="2758272" cy="837788"/>
            <a:chOff x="4602145" y="211015"/>
            <a:chExt cx="2758272" cy="837788"/>
          </a:xfrm>
        </p:grpSpPr>
        <p:sp>
          <p:nvSpPr>
            <p:cNvPr id="20" name="流程图: 终止 19"/>
            <p:cNvSpPr/>
            <p:nvPr/>
          </p:nvSpPr>
          <p:spPr>
            <a:xfrm>
              <a:off x="5521569" y="566482"/>
              <a:ext cx="1838848" cy="482321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流程图: 终止 21"/>
            <p:cNvSpPr/>
            <p:nvPr/>
          </p:nvSpPr>
          <p:spPr>
            <a:xfrm>
              <a:off x="4602145" y="211015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3" name="流程图: 终止 22"/>
            <p:cNvSpPr/>
            <p:nvPr/>
          </p:nvSpPr>
          <p:spPr>
            <a:xfrm>
              <a:off x="5521569" y="526200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056625" y="-1"/>
            <a:ext cx="2247543" cy="1775719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56625" y="4913832"/>
            <a:ext cx="2247543" cy="1944168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5284080" y="4244899"/>
            <a:ext cx="54103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We have many PowerPoint 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templates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7070443" y="1682505"/>
            <a:ext cx="454047" cy="520682"/>
            <a:chOff x="7102527" y="1473958"/>
            <a:chExt cx="454047" cy="520682"/>
          </a:xfrm>
        </p:grpSpPr>
        <p:sp>
          <p:nvSpPr>
            <p:cNvPr id="52" name="Freeform 74"/>
            <p:cNvSpPr/>
            <p:nvPr/>
          </p:nvSpPr>
          <p:spPr bwMode="auto">
            <a:xfrm>
              <a:off x="7102527" y="1473958"/>
              <a:ext cx="454047" cy="520682"/>
            </a:xfrm>
            <a:custGeom>
              <a:avLst/>
              <a:gdLst>
                <a:gd name="T0" fmla="*/ 0 w 293"/>
                <a:gd name="T1" fmla="*/ 85 h 336"/>
                <a:gd name="T2" fmla="*/ 144 w 293"/>
                <a:gd name="T3" fmla="*/ 0 h 336"/>
                <a:gd name="T4" fmla="*/ 291 w 293"/>
                <a:gd name="T5" fmla="*/ 80 h 336"/>
                <a:gd name="T6" fmla="*/ 293 w 293"/>
                <a:gd name="T7" fmla="*/ 249 h 336"/>
                <a:gd name="T8" fmla="*/ 149 w 293"/>
                <a:gd name="T9" fmla="*/ 336 h 336"/>
                <a:gd name="T10" fmla="*/ 2 w 293"/>
                <a:gd name="T11" fmla="*/ 253 h 336"/>
                <a:gd name="T12" fmla="*/ 0 w 293"/>
                <a:gd name="T13" fmla="*/ 8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336">
                  <a:moveTo>
                    <a:pt x="0" y="85"/>
                  </a:moveTo>
                  <a:lnTo>
                    <a:pt x="144" y="0"/>
                  </a:lnTo>
                  <a:lnTo>
                    <a:pt x="291" y="80"/>
                  </a:lnTo>
                  <a:lnTo>
                    <a:pt x="293" y="249"/>
                  </a:lnTo>
                  <a:lnTo>
                    <a:pt x="149" y="336"/>
                  </a:lnTo>
                  <a:lnTo>
                    <a:pt x="2" y="25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7186208" y="1591731"/>
              <a:ext cx="283586" cy="252593"/>
              <a:chOff x="10034270" y="674688"/>
              <a:chExt cx="290513" cy="258763"/>
            </a:xfrm>
          </p:grpSpPr>
          <p:sp>
            <p:nvSpPr>
              <p:cNvPr id="54" name="Freeform 75"/>
              <p:cNvSpPr/>
              <p:nvPr/>
            </p:nvSpPr>
            <p:spPr bwMode="auto">
              <a:xfrm>
                <a:off x="10061258" y="722313"/>
                <a:ext cx="239713" cy="211138"/>
              </a:xfrm>
              <a:custGeom>
                <a:avLst/>
                <a:gdLst>
                  <a:gd name="T0" fmla="*/ 34 w 64"/>
                  <a:gd name="T1" fmla="*/ 1 h 56"/>
                  <a:gd name="T2" fmla="*/ 28 w 64"/>
                  <a:gd name="T3" fmla="*/ 1 h 56"/>
                  <a:gd name="T4" fmla="*/ 3 w 64"/>
                  <a:gd name="T5" fmla="*/ 16 h 56"/>
                  <a:gd name="T6" fmla="*/ 0 w 64"/>
                  <a:gd name="T7" fmla="*/ 21 h 56"/>
                  <a:gd name="T8" fmla="*/ 0 w 64"/>
                  <a:gd name="T9" fmla="*/ 53 h 56"/>
                  <a:gd name="T10" fmla="*/ 4 w 64"/>
                  <a:gd name="T11" fmla="*/ 56 h 56"/>
                  <a:gd name="T12" fmla="*/ 19 w 64"/>
                  <a:gd name="T13" fmla="*/ 56 h 56"/>
                  <a:gd name="T14" fmla="*/ 22 w 64"/>
                  <a:gd name="T15" fmla="*/ 53 h 56"/>
                  <a:gd name="T16" fmla="*/ 22 w 64"/>
                  <a:gd name="T17" fmla="*/ 38 h 56"/>
                  <a:gd name="T18" fmla="*/ 26 w 64"/>
                  <a:gd name="T19" fmla="*/ 35 h 56"/>
                  <a:gd name="T20" fmla="*/ 39 w 64"/>
                  <a:gd name="T21" fmla="*/ 35 h 56"/>
                  <a:gd name="T22" fmla="*/ 42 w 64"/>
                  <a:gd name="T23" fmla="*/ 38 h 56"/>
                  <a:gd name="T24" fmla="*/ 42 w 64"/>
                  <a:gd name="T25" fmla="*/ 53 h 56"/>
                  <a:gd name="T26" fmla="*/ 46 w 64"/>
                  <a:gd name="T27" fmla="*/ 56 h 56"/>
                  <a:gd name="T28" fmla="*/ 60 w 64"/>
                  <a:gd name="T29" fmla="*/ 56 h 56"/>
                  <a:gd name="T30" fmla="*/ 64 w 64"/>
                  <a:gd name="T31" fmla="*/ 53 h 56"/>
                  <a:gd name="T32" fmla="*/ 64 w 64"/>
                  <a:gd name="T33" fmla="*/ 21 h 56"/>
                  <a:gd name="T34" fmla="*/ 61 w 64"/>
                  <a:gd name="T35" fmla="*/ 16 h 56"/>
                  <a:gd name="T36" fmla="*/ 34 w 64"/>
                  <a:gd name="T37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56">
                    <a:moveTo>
                      <a:pt x="34" y="1"/>
                    </a:moveTo>
                    <a:cubicBezTo>
                      <a:pt x="33" y="0"/>
                      <a:pt x="30" y="0"/>
                      <a:pt x="28" y="1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7"/>
                      <a:pt x="0" y="19"/>
                      <a:pt x="0" y="2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2" y="56"/>
                      <a:pt x="4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56"/>
                      <a:pt x="22" y="54"/>
                      <a:pt x="22" y="53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6"/>
                      <a:pt x="24" y="35"/>
                      <a:pt x="26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5"/>
                      <a:pt x="42" y="36"/>
                      <a:pt x="42" y="38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42" y="54"/>
                      <a:pt x="44" y="56"/>
                      <a:pt x="46" y="56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62" y="56"/>
                      <a:pt x="64" y="54"/>
                      <a:pt x="64" y="53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19"/>
                      <a:pt x="62" y="17"/>
                      <a:pt x="61" y="16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5" name="Freeform 76"/>
              <p:cNvSpPr/>
              <p:nvPr/>
            </p:nvSpPr>
            <p:spPr bwMode="auto">
              <a:xfrm>
                <a:off x="10034270" y="674688"/>
                <a:ext cx="290513" cy="96838"/>
              </a:xfrm>
              <a:custGeom>
                <a:avLst/>
                <a:gdLst>
                  <a:gd name="T0" fmla="*/ 76 w 77"/>
                  <a:gd name="T1" fmla="*/ 25 h 26"/>
                  <a:gd name="T2" fmla="*/ 72 w 77"/>
                  <a:gd name="T3" fmla="*/ 25 h 26"/>
                  <a:gd name="T4" fmla="*/ 41 w 77"/>
                  <a:gd name="T5" fmla="*/ 7 h 26"/>
                  <a:gd name="T6" fmla="*/ 35 w 77"/>
                  <a:gd name="T7" fmla="*/ 7 h 26"/>
                  <a:gd name="T8" fmla="*/ 5 w 77"/>
                  <a:gd name="T9" fmla="*/ 25 h 26"/>
                  <a:gd name="T10" fmla="*/ 1 w 77"/>
                  <a:gd name="T11" fmla="*/ 25 h 26"/>
                  <a:gd name="T12" fmla="*/ 3 w 77"/>
                  <a:gd name="T13" fmla="*/ 21 h 26"/>
                  <a:gd name="T14" fmla="*/ 35 w 77"/>
                  <a:gd name="T15" fmla="*/ 2 h 26"/>
                  <a:gd name="T16" fmla="*/ 41 w 77"/>
                  <a:gd name="T17" fmla="*/ 1 h 26"/>
                  <a:gd name="T18" fmla="*/ 75 w 77"/>
                  <a:gd name="T19" fmla="*/ 21 h 26"/>
                  <a:gd name="T20" fmla="*/ 76 w 77"/>
                  <a:gd name="T21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26">
                    <a:moveTo>
                      <a:pt x="76" y="25"/>
                    </a:moveTo>
                    <a:cubicBezTo>
                      <a:pt x="76" y="26"/>
                      <a:pt x="74" y="26"/>
                      <a:pt x="72" y="25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39" y="6"/>
                      <a:pt x="37" y="6"/>
                      <a:pt x="35" y="7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4" y="26"/>
                      <a:pt x="2" y="26"/>
                      <a:pt x="1" y="25"/>
                    </a:cubicBezTo>
                    <a:cubicBezTo>
                      <a:pt x="0" y="24"/>
                      <a:pt x="1" y="22"/>
                      <a:pt x="3" y="2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7" y="1"/>
                      <a:pt x="39" y="0"/>
                      <a:pt x="41" y="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6" y="22"/>
                      <a:pt x="77" y="24"/>
                      <a:pt x="76" y="25"/>
                    </a:cubicBez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8252967" y="3762695"/>
            <a:ext cx="455596" cy="520682"/>
            <a:chOff x="8349219" y="3669814"/>
            <a:chExt cx="455596" cy="520682"/>
          </a:xfrm>
        </p:grpSpPr>
        <p:sp>
          <p:nvSpPr>
            <p:cNvPr id="57" name="Freeform 77"/>
            <p:cNvSpPr/>
            <p:nvPr/>
          </p:nvSpPr>
          <p:spPr bwMode="auto">
            <a:xfrm>
              <a:off x="8349219" y="3669814"/>
              <a:ext cx="455596" cy="520682"/>
            </a:xfrm>
            <a:custGeom>
              <a:avLst/>
              <a:gdLst>
                <a:gd name="T0" fmla="*/ 0 w 294"/>
                <a:gd name="T1" fmla="*/ 87 h 336"/>
                <a:gd name="T2" fmla="*/ 145 w 294"/>
                <a:gd name="T3" fmla="*/ 0 h 336"/>
                <a:gd name="T4" fmla="*/ 292 w 294"/>
                <a:gd name="T5" fmla="*/ 82 h 336"/>
                <a:gd name="T6" fmla="*/ 294 w 294"/>
                <a:gd name="T7" fmla="*/ 250 h 336"/>
                <a:gd name="T8" fmla="*/ 152 w 294"/>
                <a:gd name="T9" fmla="*/ 336 h 336"/>
                <a:gd name="T10" fmla="*/ 5 w 294"/>
                <a:gd name="T11" fmla="*/ 255 h 336"/>
                <a:gd name="T12" fmla="*/ 0 w 294"/>
                <a:gd name="T13" fmla="*/ 8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336">
                  <a:moveTo>
                    <a:pt x="0" y="87"/>
                  </a:moveTo>
                  <a:lnTo>
                    <a:pt x="145" y="0"/>
                  </a:lnTo>
                  <a:lnTo>
                    <a:pt x="292" y="82"/>
                  </a:lnTo>
                  <a:lnTo>
                    <a:pt x="294" y="250"/>
                  </a:lnTo>
                  <a:lnTo>
                    <a:pt x="152" y="336"/>
                  </a:lnTo>
                  <a:lnTo>
                    <a:pt x="5" y="25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8415854" y="3793786"/>
              <a:ext cx="308379" cy="322327"/>
              <a:chOff x="9734233" y="5894388"/>
              <a:chExt cx="315912" cy="330200"/>
            </a:xfrm>
          </p:grpSpPr>
          <p:sp>
            <p:nvSpPr>
              <p:cNvPr id="59" name="Freeform 78"/>
              <p:cNvSpPr/>
              <p:nvPr/>
            </p:nvSpPr>
            <p:spPr bwMode="auto">
              <a:xfrm>
                <a:off x="9734233" y="5916613"/>
                <a:ext cx="282575" cy="307975"/>
              </a:xfrm>
              <a:custGeom>
                <a:avLst/>
                <a:gdLst>
                  <a:gd name="T0" fmla="*/ 59 w 75"/>
                  <a:gd name="T1" fmla="*/ 44 h 82"/>
                  <a:gd name="T2" fmla="*/ 38 w 75"/>
                  <a:gd name="T3" fmla="*/ 40 h 82"/>
                  <a:gd name="T4" fmla="*/ 35 w 75"/>
                  <a:gd name="T5" fmla="*/ 18 h 82"/>
                  <a:gd name="T6" fmla="*/ 20 w 75"/>
                  <a:gd name="T7" fmla="*/ 0 h 82"/>
                  <a:gd name="T8" fmla="*/ 28 w 75"/>
                  <a:gd name="T9" fmla="*/ 49 h 82"/>
                  <a:gd name="T10" fmla="*/ 75 w 75"/>
                  <a:gd name="T11" fmla="*/ 63 h 82"/>
                  <a:gd name="T12" fmla="*/ 59 w 75"/>
                  <a:gd name="T13" fmla="*/ 4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82">
                    <a:moveTo>
                      <a:pt x="59" y="44"/>
                    </a:moveTo>
                    <a:cubicBezTo>
                      <a:pt x="59" y="44"/>
                      <a:pt x="53" y="55"/>
                      <a:pt x="38" y="40"/>
                    </a:cubicBezTo>
                    <a:cubicBezTo>
                      <a:pt x="23" y="23"/>
                      <a:pt x="35" y="18"/>
                      <a:pt x="35" y="18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0" y="18"/>
                      <a:pt x="28" y="49"/>
                    </a:cubicBezTo>
                    <a:cubicBezTo>
                      <a:pt x="58" y="82"/>
                      <a:pt x="75" y="63"/>
                      <a:pt x="75" y="63"/>
                    </a:cubicBezTo>
                    <a:lnTo>
                      <a:pt x="59" y="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0" name="Freeform 79"/>
              <p:cNvSpPr/>
              <p:nvPr/>
            </p:nvSpPr>
            <p:spPr bwMode="auto">
              <a:xfrm>
                <a:off x="9970770" y="6059488"/>
                <a:ext cx="79375" cy="87313"/>
              </a:xfrm>
              <a:custGeom>
                <a:avLst/>
                <a:gdLst>
                  <a:gd name="T0" fmla="*/ 50 w 50"/>
                  <a:gd name="T1" fmla="*/ 45 h 55"/>
                  <a:gd name="T2" fmla="*/ 38 w 50"/>
                  <a:gd name="T3" fmla="*/ 55 h 55"/>
                  <a:gd name="T4" fmla="*/ 0 w 50"/>
                  <a:gd name="T5" fmla="*/ 10 h 55"/>
                  <a:gd name="T6" fmla="*/ 10 w 50"/>
                  <a:gd name="T7" fmla="*/ 0 h 55"/>
                  <a:gd name="T8" fmla="*/ 50 w 50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5">
                    <a:moveTo>
                      <a:pt x="50" y="45"/>
                    </a:moveTo>
                    <a:lnTo>
                      <a:pt x="38" y="55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50" y="45"/>
                    </a:ln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1" name="Freeform 80"/>
              <p:cNvSpPr/>
              <p:nvPr/>
            </p:nvSpPr>
            <p:spPr bwMode="auto">
              <a:xfrm>
                <a:off x="9819958" y="5894388"/>
                <a:ext cx="76200" cy="82550"/>
              </a:xfrm>
              <a:custGeom>
                <a:avLst/>
                <a:gdLst>
                  <a:gd name="T0" fmla="*/ 48 w 48"/>
                  <a:gd name="T1" fmla="*/ 43 h 52"/>
                  <a:gd name="T2" fmla="*/ 38 w 48"/>
                  <a:gd name="T3" fmla="*/ 52 h 52"/>
                  <a:gd name="T4" fmla="*/ 0 w 48"/>
                  <a:gd name="T5" fmla="*/ 9 h 52"/>
                  <a:gd name="T6" fmla="*/ 10 w 48"/>
                  <a:gd name="T7" fmla="*/ 0 h 52"/>
                  <a:gd name="T8" fmla="*/ 48 w 48"/>
                  <a:gd name="T9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2">
                    <a:moveTo>
                      <a:pt x="48" y="43"/>
                    </a:moveTo>
                    <a:lnTo>
                      <a:pt x="38" y="52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48" y="43"/>
                    </a:ln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3529652" y="3762695"/>
            <a:ext cx="455596" cy="520682"/>
            <a:chOff x="3401316" y="3669814"/>
            <a:chExt cx="455596" cy="520682"/>
          </a:xfrm>
        </p:grpSpPr>
        <p:sp>
          <p:nvSpPr>
            <p:cNvPr id="63" name="Freeform 81"/>
            <p:cNvSpPr/>
            <p:nvPr/>
          </p:nvSpPr>
          <p:spPr bwMode="auto">
            <a:xfrm>
              <a:off x="3401316" y="3669814"/>
              <a:ext cx="455596" cy="520682"/>
            </a:xfrm>
            <a:custGeom>
              <a:avLst/>
              <a:gdLst>
                <a:gd name="T0" fmla="*/ 0 w 294"/>
                <a:gd name="T1" fmla="*/ 85 h 336"/>
                <a:gd name="T2" fmla="*/ 144 w 294"/>
                <a:gd name="T3" fmla="*/ 0 h 336"/>
                <a:gd name="T4" fmla="*/ 291 w 294"/>
                <a:gd name="T5" fmla="*/ 80 h 336"/>
                <a:gd name="T6" fmla="*/ 294 w 294"/>
                <a:gd name="T7" fmla="*/ 248 h 336"/>
                <a:gd name="T8" fmla="*/ 152 w 294"/>
                <a:gd name="T9" fmla="*/ 336 h 336"/>
                <a:gd name="T10" fmla="*/ 5 w 294"/>
                <a:gd name="T11" fmla="*/ 253 h 336"/>
                <a:gd name="T12" fmla="*/ 0 w 294"/>
                <a:gd name="T13" fmla="*/ 8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336">
                  <a:moveTo>
                    <a:pt x="0" y="85"/>
                  </a:moveTo>
                  <a:lnTo>
                    <a:pt x="144" y="0"/>
                  </a:lnTo>
                  <a:lnTo>
                    <a:pt x="291" y="80"/>
                  </a:lnTo>
                  <a:lnTo>
                    <a:pt x="294" y="248"/>
                  </a:lnTo>
                  <a:lnTo>
                    <a:pt x="152" y="336"/>
                  </a:lnTo>
                  <a:lnTo>
                    <a:pt x="5" y="25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3489646" y="3841824"/>
              <a:ext cx="278937" cy="172011"/>
              <a:chOff x="6213158" y="2928938"/>
              <a:chExt cx="285750" cy="176213"/>
            </a:xfrm>
          </p:grpSpPr>
          <p:sp>
            <p:nvSpPr>
              <p:cNvPr id="65" name="Freeform 82"/>
              <p:cNvSpPr/>
              <p:nvPr/>
            </p:nvSpPr>
            <p:spPr bwMode="auto">
              <a:xfrm>
                <a:off x="6227445" y="2928938"/>
                <a:ext cx="255588" cy="71438"/>
              </a:xfrm>
              <a:custGeom>
                <a:avLst/>
                <a:gdLst>
                  <a:gd name="T0" fmla="*/ 39 w 68"/>
                  <a:gd name="T1" fmla="*/ 18 h 19"/>
                  <a:gd name="T2" fmla="*/ 68 w 68"/>
                  <a:gd name="T3" fmla="*/ 1 h 19"/>
                  <a:gd name="T4" fmla="*/ 66 w 68"/>
                  <a:gd name="T5" fmla="*/ 0 h 19"/>
                  <a:gd name="T6" fmla="*/ 3 w 68"/>
                  <a:gd name="T7" fmla="*/ 0 h 19"/>
                  <a:gd name="T8" fmla="*/ 0 w 68"/>
                  <a:gd name="T9" fmla="*/ 1 h 19"/>
                  <a:gd name="T10" fmla="*/ 30 w 68"/>
                  <a:gd name="T11" fmla="*/ 18 h 19"/>
                  <a:gd name="T12" fmla="*/ 39 w 68"/>
                  <a:gd name="T1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9">
                    <a:moveTo>
                      <a:pt x="39" y="18"/>
                    </a:moveTo>
                    <a:cubicBezTo>
                      <a:pt x="68" y="1"/>
                      <a:pt x="68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2" y="19"/>
                      <a:pt x="36" y="19"/>
                      <a:pt x="39" y="18"/>
                    </a:cubicBez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6" name="Freeform 83"/>
              <p:cNvSpPr/>
              <p:nvPr/>
            </p:nvSpPr>
            <p:spPr bwMode="auto">
              <a:xfrm>
                <a:off x="6213158" y="2947988"/>
                <a:ext cx="285750" cy="157163"/>
              </a:xfrm>
              <a:custGeom>
                <a:avLst/>
                <a:gdLst>
                  <a:gd name="T0" fmla="*/ 45 w 76"/>
                  <a:gd name="T1" fmla="*/ 18 h 42"/>
                  <a:gd name="T2" fmla="*/ 38 w 76"/>
                  <a:gd name="T3" fmla="*/ 20 h 42"/>
                  <a:gd name="T4" fmla="*/ 32 w 76"/>
                  <a:gd name="T5" fmla="*/ 18 h 42"/>
                  <a:gd name="T6" fmla="*/ 1 w 76"/>
                  <a:gd name="T7" fmla="*/ 0 h 42"/>
                  <a:gd name="T8" fmla="*/ 0 w 76"/>
                  <a:gd name="T9" fmla="*/ 1 h 42"/>
                  <a:gd name="T10" fmla="*/ 0 w 76"/>
                  <a:gd name="T11" fmla="*/ 38 h 42"/>
                  <a:gd name="T12" fmla="*/ 7 w 76"/>
                  <a:gd name="T13" fmla="*/ 42 h 42"/>
                  <a:gd name="T14" fmla="*/ 70 w 76"/>
                  <a:gd name="T15" fmla="*/ 42 h 42"/>
                  <a:gd name="T16" fmla="*/ 76 w 76"/>
                  <a:gd name="T17" fmla="*/ 38 h 42"/>
                  <a:gd name="T18" fmla="*/ 76 w 76"/>
                  <a:gd name="T19" fmla="*/ 1 h 42"/>
                  <a:gd name="T20" fmla="*/ 76 w 76"/>
                  <a:gd name="T21" fmla="*/ 0 h 42"/>
                  <a:gd name="T22" fmla="*/ 45 w 76"/>
                  <a:gd name="T2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2">
                    <a:moveTo>
                      <a:pt x="45" y="18"/>
                    </a:moveTo>
                    <a:cubicBezTo>
                      <a:pt x="43" y="19"/>
                      <a:pt x="41" y="20"/>
                      <a:pt x="38" y="20"/>
                    </a:cubicBezTo>
                    <a:cubicBezTo>
                      <a:pt x="36" y="20"/>
                      <a:pt x="34" y="19"/>
                      <a:pt x="32" y="1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3" y="42"/>
                      <a:pt x="7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3" y="42"/>
                      <a:pt x="76" y="40"/>
                      <a:pt x="76" y="38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0"/>
                      <a:pt x="76" y="0"/>
                    </a:cubicBez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endParaRPr>
              </a:p>
            </p:txBody>
          </p:sp>
        </p:grpSp>
      </p:grpSp>
      <p:grpSp>
        <p:nvGrpSpPr>
          <p:cNvPr id="67" name="组合 66"/>
          <p:cNvGrpSpPr>
            <a:grpSpLocks noChangeAspect="1"/>
          </p:cNvGrpSpPr>
          <p:nvPr/>
        </p:nvGrpSpPr>
        <p:grpSpPr>
          <a:xfrm>
            <a:off x="3837344" y="3853779"/>
            <a:ext cx="2262782" cy="2624342"/>
            <a:chOff x="3676095" y="3699587"/>
            <a:chExt cx="2431224" cy="2819699"/>
          </a:xfrm>
        </p:grpSpPr>
        <p:sp>
          <p:nvSpPr>
            <p:cNvPr id="68" name="六边形 67"/>
            <p:cNvSpPr/>
            <p:nvPr/>
          </p:nvSpPr>
          <p:spPr>
            <a:xfrm rot="16200000">
              <a:off x="3482082" y="3894049"/>
              <a:ext cx="2819699" cy="2430775"/>
            </a:xfrm>
            <a:prstGeom prst="hexagon">
              <a:avLst/>
            </a:prstGeom>
            <a:solidFill>
              <a:srgbClr val="314865"/>
            </a:solidFill>
            <a:ln w="28575">
              <a:solidFill>
                <a:schemeClr val="bg1"/>
              </a:solidFill>
            </a:ln>
            <a:effectLst>
              <a:outerShdw blurRad="101600" dist="50800" dir="2700000" sx="101000" sy="101000" algn="tl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69" name="任意多边形 45"/>
            <p:cNvSpPr/>
            <p:nvPr/>
          </p:nvSpPr>
          <p:spPr>
            <a:xfrm rot="16200000">
              <a:off x="4587151" y="2788531"/>
              <a:ext cx="608661" cy="2430773"/>
            </a:xfrm>
            <a:custGeom>
              <a:avLst/>
              <a:gdLst>
                <a:gd name="connsiteX0" fmla="*/ 623528 w 623528"/>
                <a:gd name="connsiteY0" fmla="*/ 1245074 h 2490148"/>
                <a:gd name="connsiteX1" fmla="*/ 991 w 623528"/>
                <a:gd name="connsiteY1" fmla="*/ 2490148 h 2490148"/>
                <a:gd name="connsiteX2" fmla="*/ 0 w 623528"/>
                <a:gd name="connsiteY2" fmla="*/ 2490148 h 2490148"/>
                <a:gd name="connsiteX3" fmla="*/ 0 w 623528"/>
                <a:gd name="connsiteY3" fmla="*/ 0 h 2490148"/>
                <a:gd name="connsiteX4" fmla="*/ 991 w 623528"/>
                <a:gd name="connsiteY4" fmla="*/ 0 h 249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528" h="2490148">
                  <a:moveTo>
                    <a:pt x="623528" y="1245074"/>
                  </a:moveTo>
                  <a:lnTo>
                    <a:pt x="991" y="2490148"/>
                  </a:lnTo>
                  <a:lnTo>
                    <a:pt x="0" y="2490148"/>
                  </a:lnTo>
                  <a:lnTo>
                    <a:pt x="0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314865">
                <a:alpha val="50000"/>
              </a:srgbClr>
            </a:solidFill>
            <a:ln w="285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70" name="组合 69"/>
          <p:cNvGrpSpPr>
            <a:grpSpLocks noChangeAspect="1"/>
          </p:cNvGrpSpPr>
          <p:nvPr/>
        </p:nvGrpSpPr>
        <p:grpSpPr>
          <a:xfrm>
            <a:off x="6156275" y="3853777"/>
            <a:ext cx="2262365" cy="2624343"/>
            <a:chOff x="6107319" y="3699586"/>
            <a:chExt cx="2430775" cy="281969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六边形 70"/>
            <p:cNvSpPr/>
            <p:nvPr/>
          </p:nvSpPr>
          <p:spPr>
            <a:xfrm rot="16200000">
              <a:off x="5912857" y="3894048"/>
              <a:ext cx="2819699" cy="2430775"/>
            </a:xfrm>
            <a:prstGeom prst="hexagon">
              <a:avLst/>
            </a:prstGeom>
            <a:solidFill>
              <a:srgbClr val="314865"/>
            </a:solidFill>
            <a:ln w="28575">
              <a:solidFill>
                <a:schemeClr val="bg1"/>
              </a:solidFill>
            </a:ln>
            <a:effectLst>
              <a:outerShdw blurRad="101600" dist="50800" dir="2700000" sx="101000" sy="101000" algn="tl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72" name="任意多边形 48"/>
            <p:cNvSpPr>
              <a:spLocks noChangeAspect="1"/>
            </p:cNvSpPr>
            <p:nvPr/>
          </p:nvSpPr>
          <p:spPr>
            <a:xfrm rot="16200000">
              <a:off x="7018377" y="2788530"/>
              <a:ext cx="608661" cy="2430773"/>
            </a:xfrm>
            <a:custGeom>
              <a:avLst/>
              <a:gdLst>
                <a:gd name="connsiteX0" fmla="*/ 623528 w 623528"/>
                <a:gd name="connsiteY0" fmla="*/ 1245074 h 2490148"/>
                <a:gd name="connsiteX1" fmla="*/ 991 w 623528"/>
                <a:gd name="connsiteY1" fmla="*/ 2490148 h 2490148"/>
                <a:gd name="connsiteX2" fmla="*/ 0 w 623528"/>
                <a:gd name="connsiteY2" fmla="*/ 2490148 h 2490148"/>
                <a:gd name="connsiteX3" fmla="*/ 0 w 623528"/>
                <a:gd name="connsiteY3" fmla="*/ 0 h 2490148"/>
                <a:gd name="connsiteX4" fmla="*/ 991 w 623528"/>
                <a:gd name="connsiteY4" fmla="*/ 0 h 249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528" h="2490148">
                  <a:moveTo>
                    <a:pt x="623528" y="1245074"/>
                  </a:moveTo>
                  <a:lnTo>
                    <a:pt x="991" y="2490148"/>
                  </a:lnTo>
                  <a:lnTo>
                    <a:pt x="0" y="2490148"/>
                  </a:lnTo>
                  <a:lnTo>
                    <a:pt x="0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314865">
                <a:alpha val="50000"/>
              </a:srgbClr>
            </a:solidFill>
            <a:ln w="285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grpSp>
        <p:nvGrpSpPr>
          <p:cNvPr id="73" name="组合 72"/>
          <p:cNvGrpSpPr>
            <a:grpSpLocks noChangeAspect="1"/>
          </p:cNvGrpSpPr>
          <p:nvPr/>
        </p:nvGrpSpPr>
        <p:grpSpPr>
          <a:xfrm>
            <a:off x="4989013" y="1764558"/>
            <a:ext cx="2262365" cy="2624343"/>
            <a:chOff x="4891931" y="1494701"/>
            <a:chExt cx="2430775" cy="2819699"/>
          </a:xfrm>
        </p:grpSpPr>
        <p:sp>
          <p:nvSpPr>
            <p:cNvPr id="74" name="六边形 73"/>
            <p:cNvSpPr/>
            <p:nvPr/>
          </p:nvSpPr>
          <p:spPr>
            <a:xfrm rot="16200000">
              <a:off x="4697469" y="1689163"/>
              <a:ext cx="2819699" cy="2430775"/>
            </a:xfrm>
            <a:prstGeom prst="hexagon">
              <a:avLst/>
            </a:prstGeom>
            <a:solidFill>
              <a:srgbClr val="314865"/>
            </a:solidFill>
            <a:ln w="28575">
              <a:solidFill>
                <a:schemeClr val="bg1"/>
              </a:solidFill>
            </a:ln>
            <a:effectLst>
              <a:outerShdw blurRad="101600" dist="50800" dir="2700000" sx="101000" sy="101000" algn="tl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75" name="任意多边形 51"/>
            <p:cNvSpPr>
              <a:spLocks noChangeAspect="1"/>
            </p:cNvSpPr>
            <p:nvPr/>
          </p:nvSpPr>
          <p:spPr>
            <a:xfrm rot="5400000" flipV="1">
              <a:off x="5802989" y="2794683"/>
              <a:ext cx="608661" cy="2430773"/>
            </a:xfrm>
            <a:custGeom>
              <a:avLst/>
              <a:gdLst>
                <a:gd name="connsiteX0" fmla="*/ 623528 w 623528"/>
                <a:gd name="connsiteY0" fmla="*/ 1245074 h 2490148"/>
                <a:gd name="connsiteX1" fmla="*/ 991 w 623528"/>
                <a:gd name="connsiteY1" fmla="*/ 2490148 h 2490148"/>
                <a:gd name="connsiteX2" fmla="*/ 0 w 623528"/>
                <a:gd name="connsiteY2" fmla="*/ 2490148 h 2490148"/>
                <a:gd name="connsiteX3" fmla="*/ 0 w 623528"/>
                <a:gd name="connsiteY3" fmla="*/ 0 h 2490148"/>
                <a:gd name="connsiteX4" fmla="*/ 991 w 623528"/>
                <a:gd name="connsiteY4" fmla="*/ 0 h 249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528" h="2490148">
                  <a:moveTo>
                    <a:pt x="623528" y="1245074"/>
                  </a:moveTo>
                  <a:lnTo>
                    <a:pt x="991" y="2490148"/>
                  </a:lnTo>
                  <a:lnTo>
                    <a:pt x="0" y="2490148"/>
                  </a:lnTo>
                  <a:lnTo>
                    <a:pt x="0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314865">
                <a:alpha val="49804"/>
              </a:srgbClr>
            </a:solidFill>
            <a:ln w="28575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sp>
        <p:nvSpPr>
          <p:cNvPr id="76" name="文本框 23"/>
          <p:cNvSpPr txBox="1"/>
          <p:nvPr/>
        </p:nvSpPr>
        <p:spPr>
          <a:xfrm>
            <a:off x="5632175" y="2540521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01</a:t>
            </a:r>
            <a:endParaRPr lang="zh-CN" altLang="en-US" sz="5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77" name="文本框 25"/>
          <p:cNvSpPr txBox="1"/>
          <p:nvPr/>
        </p:nvSpPr>
        <p:spPr>
          <a:xfrm>
            <a:off x="4450444" y="4889852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02</a:t>
            </a:r>
            <a:endParaRPr lang="zh-CN" altLang="en-US" sz="5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78" name="文本框 24"/>
          <p:cNvSpPr txBox="1"/>
          <p:nvPr/>
        </p:nvSpPr>
        <p:spPr>
          <a:xfrm>
            <a:off x="6740331" y="4889852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rPr>
              <a:t>03</a:t>
            </a:r>
            <a:endParaRPr lang="zh-CN" altLang="en-US" sz="5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+mn-ea"/>
              <a:sym typeface="Arial" panose="020B0604020202020204"/>
            </a:endParaRPr>
          </a:p>
        </p:txBody>
      </p:sp>
      <p:sp>
        <p:nvSpPr>
          <p:cNvPr id="79" name="文本框 28"/>
          <p:cNvSpPr txBox="1"/>
          <p:nvPr/>
        </p:nvSpPr>
        <p:spPr>
          <a:xfrm>
            <a:off x="8858878" y="3747733"/>
            <a:ext cx="232101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r>
              <a:rPr lang="zh-CN" altLang="en-US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对供应商的管理主要体现为事中以及事后管理。目前采购部对于新供应商的开发能力尚欠缺，过多被采购事务性工作缠身 </a:t>
            </a:r>
            <a:endParaRPr lang="zh-CN" altLang="en-US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1" name="文本框 34"/>
          <p:cNvSpPr txBox="1"/>
          <p:nvPr/>
        </p:nvSpPr>
        <p:spPr>
          <a:xfrm>
            <a:off x="1028152" y="3747733"/>
            <a:ext cx="2321013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r>
              <a:rPr lang="en-US" altLang="zh-CN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2013</a:t>
            </a:r>
            <a:r>
              <a:rPr lang="zh-CN" altLang="en-US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年开发出稳定合作的新的液压机工装夹具供应商</a:t>
            </a:r>
            <a:r>
              <a:rPr lang="en-US" altLang="zh-CN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</a:t>
            </a:r>
            <a:r>
              <a:rPr lang="zh-CN" altLang="en-US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家。供应商管理依旧是本部门最为薄弱的一个环节 </a:t>
            </a:r>
            <a:endParaRPr lang="en-US" altLang="zh-CN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3" name="文本框 36"/>
          <p:cNvSpPr txBox="1"/>
          <p:nvPr/>
        </p:nvSpPr>
        <p:spPr>
          <a:xfrm>
            <a:off x="7661811" y="1672599"/>
            <a:ext cx="2321013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r>
              <a:rPr lang="zh-CN" altLang="en-US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目前公司共有长期稳定合作供应商</a:t>
            </a:r>
            <a:r>
              <a:rPr lang="en-US" altLang="zh-CN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69</a:t>
            </a:r>
            <a:r>
              <a:rPr lang="zh-CN" altLang="en-US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家，全年采购金额满百万的供应商近</a:t>
            </a:r>
            <a:r>
              <a:rPr lang="en-US" altLang="zh-CN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</a:t>
            </a:r>
            <a:r>
              <a:rPr lang="zh-CN" altLang="en-US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家  </a:t>
            </a:r>
            <a:endParaRPr lang="en-US" altLang="zh-CN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43" name="直接连接符 42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供应商的管理与开发</a:t>
              </a:r>
              <a:endParaRPr lang="zh-CN" altLang="en-US" sz="1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4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4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4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4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/>
          <p:bldP spid="77" grpId="0"/>
          <p:bldP spid="78" grpId="0"/>
          <p:bldP spid="79" grpId="0"/>
          <p:bldP spid="81" grpId="0"/>
          <p:bldP spid="8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4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4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4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4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/>
          <p:bldP spid="77" grpId="0"/>
          <p:bldP spid="78" grpId="0"/>
          <p:bldP spid="79" grpId="0"/>
          <p:bldP spid="81" grpId="0"/>
          <p:bldP spid="83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供应商的管理与开发</a:t>
              </a:r>
              <a:endParaRPr lang="zh-CN" altLang="en-US" sz="1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 bwMode="auto">
          <a:xfrm>
            <a:off x="6100951" y="3553303"/>
            <a:ext cx="1" cy="12325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直接连接符 57"/>
          <p:cNvCxnSpPr/>
          <p:nvPr/>
        </p:nvCxnSpPr>
        <p:spPr bwMode="auto">
          <a:xfrm>
            <a:off x="6095578" y="2335019"/>
            <a:ext cx="1" cy="121828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矩形 58"/>
          <p:cNvSpPr/>
          <p:nvPr/>
        </p:nvSpPr>
        <p:spPr>
          <a:xfrm>
            <a:off x="1134786" y="1306286"/>
            <a:ext cx="3830562" cy="460077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5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074976" y="1223256"/>
            <a:ext cx="3830562" cy="4600776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5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1" name="六边形 60"/>
          <p:cNvSpPr/>
          <p:nvPr/>
        </p:nvSpPr>
        <p:spPr bwMode="auto">
          <a:xfrm>
            <a:off x="5736783" y="1841024"/>
            <a:ext cx="717594" cy="597978"/>
          </a:xfrm>
          <a:prstGeom prst="hexagon">
            <a:avLst/>
          </a:prstGeom>
          <a:solidFill>
            <a:srgbClr val="3148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6564" tIns="28282" rIns="56564" bIns="28282" numCol="1" rtlCol="0" anchor="t" anchorCtr="0" compatLnSpc="1"/>
          <a:lstStyle/>
          <a:p>
            <a:pPr algn="ctr" defTabSz="565150"/>
            <a:endParaRPr lang="zh-CN" altLang="en-US" sz="1075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2" name="TextBox 14"/>
          <p:cNvSpPr txBox="1"/>
          <p:nvPr/>
        </p:nvSpPr>
        <p:spPr>
          <a:xfrm>
            <a:off x="5899571" y="1956209"/>
            <a:ext cx="38620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3" name="六边形 62"/>
          <p:cNvSpPr/>
          <p:nvPr/>
        </p:nvSpPr>
        <p:spPr bwMode="auto">
          <a:xfrm>
            <a:off x="5736783" y="3039127"/>
            <a:ext cx="717594" cy="597978"/>
          </a:xfrm>
          <a:prstGeom prst="hexagon">
            <a:avLst/>
          </a:prstGeom>
          <a:solidFill>
            <a:srgbClr val="3148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6564" tIns="28282" rIns="56564" bIns="28282" numCol="1" rtlCol="0" anchor="t" anchorCtr="0" compatLnSpc="1"/>
          <a:lstStyle/>
          <a:p>
            <a:pPr defTabSz="565150"/>
            <a:endParaRPr lang="zh-CN" altLang="en-US" sz="1075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4" name="TextBox 16"/>
          <p:cNvSpPr txBox="1"/>
          <p:nvPr/>
        </p:nvSpPr>
        <p:spPr>
          <a:xfrm>
            <a:off x="5898489" y="3154312"/>
            <a:ext cx="3862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5" name="六边形 64"/>
          <p:cNvSpPr/>
          <p:nvPr/>
        </p:nvSpPr>
        <p:spPr bwMode="auto">
          <a:xfrm>
            <a:off x="5736783" y="4269998"/>
            <a:ext cx="717594" cy="597978"/>
          </a:xfrm>
          <a:prstGeom prst="hexagon">
            <a:avLst/>
          </a:prstGeom>
          <a:solidFill>
            <a:srgbClr val="3148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6564" tIns="28282" rIns="56564" bIns="28282" numCol="1" rtlCol="0" anchor="t" anchorCtr="0" compatLnSpc="1"/>
          <a:lstStyle/>
          <a:p>
            <a:pPr defTabSz="565150"/>
            <a:endParaRPr lang="zh-CN" altLang="en-US" sz="1075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6" name="TextBox 18"/>
          <p:cNvSpPr txBox="1"/>
          <p:nvPr/>
        </p:nvSpPr>
        <p:spPr>
          <a:xfrm>
            <a:off x="5898489" y="4385183"/>
            <a:ext cx="3862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893649" y="3021648"/>
            <a:ext cx="1904621" cy="272560"/>
          </a:xfrm>
          <a:prstGeom prst="rect">
            <a:avLst/>
          </a:prstGeom>
          <a:noFill/>
          <a:ln>
            <a:noFill/>
          </a:ln>
        </p:spPr>
        <p:txBody>
          <a:bodyPr wrap="square" lIns="56564" tIns="28282" rIns="56564" bIns="28282">
            <a:spAutoFit/>
          </a:bodyPr>
          <a:lstStyle/>
          <a:p>
            <a:r>
              <a:rPr lang="zh-CN" altLang="en-US" sz="1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完善考核体系</a:t>
            </a:r>
            <a:endParaRPr lang="zh-CN" altLang="en-US" sz="14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893646" y="4463248"/>
            <a:ext cx="4465019" cy="426448"/>
          </a:xfrm>
          <a:prstGeom prst="rect">
            <a:avLst/>
          </a:prstGeom>
          <a:noFill/>
          <a:ln>
            <a:noFill/>
          </a:ln>
        </p:spPr>
        <p:txBody>
          <a:bodyPr wrap="square" lIns="56564" tIns="28282" rIns="56564" bIns="28282">
            <a:spAutoFit/>
          </a:bodyPr>
          <a:lstStyle/>
          <a:p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定期评价供应商的资质  定期评价供应商的能力  定期评价供应商的服务</a:t>
            </a:r>
            <a:endParaRPr lang="zh-CN" altLang="en-US" sz="1200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893647" y="1853248"/>
            <a:ext cx="2213130" cy="272560"/>
          </a:xfrm>
          <a:prstGeom prst="rect">
            <a:avLst/>
          </a:prstGeom>
          <a:noFill/>
          <a:ln>
            <a:noFill/>
          </a:ln>
        </p:spPr>
        <p:txBody>
          <a:bodyPr wrap="square" lIns="56564" tIns="28282" rIns="56564" bIns="28282">
            <a:spAutoFit/>
          </a:bodyPr>
          <a:lstStyle/>
          <a:p>
            <a:r>
              <a:rPr lang="zh-CN" altLang="en-US" sz="1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完善准入体系</a:t>
            </a:r>
            <a:endParaRPr lang="zh-CN" altLang="en-US" sz="14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6893646" y="3348881"/>
            <a:ext cx="4465019" cy="426448"/>
          </a:xfrm>
          <a:prstGeom prst="rect">
            <a:avLst/>
          </a:prstGeom>
          <a:noFill/>
          <a:ln>
            <a:noFill/>
          </a:ln>
        </p:spPr>
        <p:txBody>
          <a:bodyPr wrap="square" lIns="56564" tIns="28282" rIns="56564" bIns="28282">
            <a:spAutoFit/>
          </a:bodyPr>
          <a:lstStyle/>
          <a:p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定期评价供应商的资质  定期评价供应商的能力  定期评价供应商的服务</a:t>
            </a:r>
            <a:endParaRPr lang="zh-CN" altLang="en-US" sz="1200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893649" y="4150373"/>
            <a:ext cx="1904621" cy="272560"/>
          </a:xfrm>
          <a:prstGeom prst="rect">
            <a:avLst/>
          </a:prstGeom>
          <a:noFill/>
          <a:ln>
            <a:noFill/>
          </a:ln>
        </p:spPr>
        <p:txBody>
          <a:bodyPr wrap="square" lIns="56564" tIns="28282" rIns="56564" bIns="28282">
            <a:spAutoFit/>
          </a:bodyPr>
          <a:lstStyle/>
          <a:p>
            <a:r>
              <a:rPr lang="zh-CN" altLang="en-US" sz="1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完善考核体系</a:t>
            </a:r>
            <a:endParaRPr lang="zh-CN" altLang="en-US" sz="14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5" name="TextBox 32"/>
          <p:cNvSpPr txBox="1">
            <a:spLocks noChangeArrowheads="1"/>
          </p:cNvSpPr>
          <p:nvPr/>
        </p:nvSpPr>
        <p:spPr bwMode="auto">
          <a:xfrm>
            <a:off x="6893643" y="2225099"/>
            <a:ext cx="44650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b="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完善供应商的准入制度   健全采购工作规范  规范化开发供应商   严格审批流程</a:t>
            </a:r>
            <a:endParaRPr lang="zh-CN" altLang="en-US" sz="1200" b="0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8" name="Rectangle 49"/>
          <p:cNvSpPr>
            <a:spLocks noChangeArrowheads="1"/>
          </p:cNvSpPr>
          <p:nvPr/>
        </p:nvSpPr>
        <p:spPr bwMode="auto">
          <a:xfrm>
            <a:off x="5736783" y="1148126"/>
            <a:ext cx="39517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2017</a:t>
            </a:r>
            <a:r>
              <a:rPr lang="zh-CN" altLang="en-US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供应商管理主要工作：</a:t>
            </a:r>
            <a:endParaRPr lang="zh-CN" altLang="en-US" sz="24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10625 -0.12732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636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10638 0.11898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-0.28078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5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 -0.28078 " pathEditMode="relative" rAng="0" ptsTypes="AA">
                                      <p:cBhvr>
                                        <p:cTn id="57" dur="5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5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59" grpId="1" bldLvl="0" animBg="1"/>
      <p:bldP spid="60" grpId="0" bldLvl="0" animBg="1"/>
      <p:bldP spid="60" grpId="1" bldLvl="0" animBg="1"/>
      <p:bldP spid="61" grpId="0" bldLvl="0" animBg="1"/>
      <p:bldP spid="62" grpId="0"/>
      <p:bldP spid="63" grpId="0" bldLvl="0" animBg="1"/>
      <p:bldP spid="63" grpId="1" bldLvl="0" animBg="1"/>
      <p:bldP spid="64" grpId="0"/>
      <p:bldP spid="65" grpId="0" bldLvl="0" animBg="1"/>
      <p:bldP spid="65" grpId="1" bldLvl="0" animBg="1"/>
      <p:bldP spid="66" grpId="0"/>
      <p:bldP spid="68" grpId="0"/>
      <p:bldP spid="69" grpId="0"/>
      <p:bldP spid="70" grpId="0"/>
      <p:bldP spid="71" grpId="0"/>
      <p:bldP spid="72" grpId="0"/>
      <p:bldP spid="75" grpId="0"/>
      <p:bldP spid="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19"/>
          <p:cNvSpPr/>
          <p:nvPr/>
        </p:nvSpPr>
        <p:spPr bwMode="auto">
          <a:xfrm>
            <a:off x="5492729" y="1220554"/>
            <a:ext cx="1800689" cy="1791946"/>
          </a:xfrm>
          <a:custGeom>
            <a:avLst/>
            <a:gdLst>
              <a:gd name="T0" fmla="*/ 103 w 206"/>
              <a:gd name="T1" fmla="*/ 0 h 205"/>
              <a:gd name="T2" fmla="*/ 206 w 206"/>
              <a:gd name="T3" fmla="*/ 103 h 205"/>
              <a:gd name="T4" fmla="*/ 117 w 206"/>
              <a:gd name="T5" fmla="*/ 205 h 205"/>
              <a:gd name="T6" fmla="*/ 17 w 206"/>
              <a:gd name="T7" fmla="*/ 128 h 205"/>
              <a:gd name="T8" fmla="*/ 4 w 206"/>
              <a:gd name="T9" fmla="*/ 129 h 205"/>
              <a:gd name="T10" fmla="*/ 0 w 206"/>
              <a:gd name="T11" fmla="*/ 103 h 205"/>
              <a:gd name="T12" fmla="*/ 103 w 206"/>
              <a:gd name="T13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205">
                <a:moveTo>
                  <a:pt x="103" y="0"/>
                </a:moveTo>
                <a:cubicBezTo>
                  <a:pt x="160" y="0"/>
                  <a:pt x="206" y="46"/>
                  <a:pt x="206" y="103"/>
                </a:cubicBezTo>
                <a:cubicBezTo>
                  <a:pt x="206" y="155"/>
                  <a:pt x="167" y="198"/>
                  <a:pt x="117" y="205"/>
                </a:cubicBezTo>
                <a:cubicBezTo>
                  <a:pt x="106" y="161"/>
                  <a:pt x="65" y="128"/>
                  <a:pt x="17" y="128"/>
                </a:cubicBezTo>
                <a:cubicBezTo>
                  <a:pt x="13" y="128"/>
                  <a:pt x="8" y="128"/>
                  <a:pt x="4" y="129"/>
                </a:cubicBezTo>
                <a:cubicBezTo>
                  <a:pt x="1" y="120"/>
                  <a:pt x="0" y="112"/>
                  <a:pt x="0" y="103"/>
                </a:cubicBezTo>
                <a:cubicBezTo>
                  <a:pt x="0" y="46"/>
                  <a:pt x="46" y="0"/>
                  <a:pt x="103" y="0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4" name="Freeform 20"/>
          <p:cNvSpPr/>
          <p:nvPr/>
        </p:nvSpPr>
        <p:spPr bwMode="auto">
          <a:xfrm>
            <a:off x="4380797" y="2621435"/>
            <a:ext cx="1791948" cy="1791947"/>
          </a:xfrm>
          <a:custGeom>
            <a:avLst/>
            <a:gdLst>
              <a:gd name="T0" fmla="*/ 0 w 205"/>
              <a:gd name="T1" fmla="*/ 103 h 205"/>
              <a:gd name="T2" fmla="*/ 103 w 205"/>
              <a:gd name="T3" fmla="*/ 0 h 205"/>
              <a:gd name="T4" fmla="*/ 205 w 205"/>
              <a:gd name="T5" fmla="*/ 89 h 205"/>
              <a:gd name="T6" fmla="*/ 128 w 205"/>
              <a:gd name="T7" fmla="*/ 188 h 205"/>
              <a:gd name="T8" fmla="*/ 129 w 205"/>
              <a:gd name="T9" fmla="*/ 202 h 205"/>
              <a:gd name="T10" fmla="*/ 103 w 205"/>
              <a:gd name="T11" fmla="*/ 205 h 205"/>
              <a:gd name="T12" fmla="*/ 0 w 205"/>
              <a:gd name="T13" fmla="*/ 10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" h="205">
                <a:moveTo>
                  <a:pt x="0" y="103"/>
                </a:moveTo>
                <a:cubicBezTo>
                  <a:pt x="0" y="46"/>
                  <a:pt x="46" y="0"/>
                  <a:pt x="103" y="0"/>
                </a:cubicBezTo>
                <a:cubicBezTo>
                  <a:pt x="155" y="0"/>
                  <a:pt x="198" y="38"/>
                  <a:pt x="205" y="89"/>
                </a:cubicBezTo>
                <a:cubicBezTo>
                  <a:pt x="161" y="100"/>
                  <a:pt x="128" y="140"/>
                  <a:pt x="128" y="188"/>
                </a:cubicBezTo>
                <a:cubicBezTo>
                  <a:pt x="128" y="193"/>
                  <a:pt x="128" y="198"/>
                  <a:pt x="129" y="202"/>
                </a:cubicBezTo>
                <a:cubicBezTo>
                  <a:pt x="120" y="204"/>
                  <a:pt x="112" y="205"/>
                  <a:pt x="103" y="205"/>
                </a:cubicBezTo>
                <a:cubicBezTo>
                  <a:pt x="46" y="205"/>
                  <a:pt x="0" y="159"/>
                  <a:pt x="0" y="103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5" name="Freeform 21"/>
          <p:cNvSpPr/>
          <p:nvPr/>
        </p:nvSpPr>
        <p:spPr bwMode="auto">
          <a:xfrm>
            <a:off x="6817214" y="2538834"/>
            <a:ext cx="1791948" cy="1800688"/>
          </a:xfrm>
          <a:custGeom>
            <a:avLst/>
            <a:gdLst>
              <a:gd name="T0" fmla="*/ 205 w 205"/>
              <a:gd name="T1" fmla="*/ 103 h 206"/>
              <a:gd name="T2" fmla="*/ 102 w 205"/>
              <a:gd name="T3" fmla="*/ 206 h 206"/>
              <a:gd name="T4" fmla="*/ 0 w 205"/>
              <a:gd name="T5" fmla="*/ 117 h 206"/>
              <a:gd name="T6" fmla="*/ 77 w 205"/>
              <a:gd name="T7" fmla="*/ 18 h 206"/>
              <a:gd name="T8" fmla="*/ 76 w 205"/>
              <a:gd name="T9" fmla="*/ 4 h 206"/>
              <a:gd name="T10" fmla="*/ 102 w 205"/>
              <a:gd name="T11" fmla="*/ 0 h 206"/>
              <a:gd name="T12" fmla="*/ 205 w 205"/>
              <a:gd name="T13" fmla="*/ 103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" h="206">
                <a:moveTo>
                  <a:pt x="205" y="103"/>
                </a:moveTo>
                <a:cubicBezTo>
                  <a:pt x="205" y="160"/>
                  <a:pt x="159" y="206"/>
                  <a:pt x="102" y="206"/>
                </a:cubicBezTo>
                <a:cubicBezTo>
                  <a:pt x="50" y="206"/>
                  <a:pt x="7" y="167"/>
                  <a:pt x="0" y="117"/>
                </a:cubicBezTo>
                <a:cubicBezTo>
                  <a:pt x="44" y="106"/>
                  <a:pt x="77" y="66"/>
                  <a:pt x="77" y="18"/>
                </a:cubicBezTo>
                <a:cubicBezTo>
                  <a:pt x="77" y="13"/>
                  <a:pt x="77" y="8"/>
                  <a:pt x="76" y="4"/>
                </a:cubicBezTo>
                <a:cubicBezTo>
                  <a:pt x="85" y="2"/>
                  <a:pt x="93" y="0"/>
                  <a:pt x="102" y="0"/>
                </a:cubicBezTo>
                <a:cubicBezTo>
                  <a:pt x="159" y="0"/>
                  <a:pt x="205" y="47"/>
                  <a:pt x="205" y="103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6" name="Freeform 22"/>
          <p:cNvSpPr/>
          <p:nvPr/>
        </p:nvSpPr>
        <p:spPr bwMode="auto">
          <a:xfrm>
            <a:off x="5561966" y="3908403"/>
            <a:ext cx="1800689" cy="1791946"/>
          </a:xfrm>
          <a:custGeom>
            <a:avLst/>
            <a:gdLst>
              <a:gd name="T0" fmla="*/ 103 w 206"/>
              <a:gd name="T1" fmla="*/ 205 h 205"/>
              <a:gd name="T2" fmla="*/ 0 w 206"/>
              <a:gd name="T3" fmla="*/ 102 h 205"/>
              <a:gd name="T4" fmla="*/ 89 w 206"/>
              <a:gd name="T5" fmla="*/ 0 h 205"/>
              <a:gd name="T6" fmla="*/ 188 w 206"/>
              <a:gd name="T7" fmla="*/ 77 h 205"/>
              <a:gd name="T8" fmla="*/ 202 w 206"/>
              <a:gd name="T9" fmla="*/ 76 h 205"/>
              <a:gd name="T10" fmla="*/ 206 w 206"/>
              <a:gd name="T11" fmla="*/ 102 h 205"/>
              <a:gd name="T12" fmla="*/ 103 w 206"/>
              <a:gd name="T13" fmla="*/ 20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205">
                <a:moveTo>
                  <a:pt x="103" y="205"/>
                </a:moveTo>
                <a:cubicBezTo>
                  <a:pt x="46" y="205"/>
                  <a:pt x="0" y="159"/>
                  <a:pt x="0" y="102"/>
                </a:cubicBezTo>
                <a:cubicBezTo>
                  <a:pt x="0" y="50"/>
                  <a:pt x="39" y="7"/>
                  <a:pt x="89" y="0"/>
                </a:cubicBezTo>
                <a:cubicBezTo>
                  <a:pt x="100" y="44"/>
                  <a:pt x="141" y="77"/>
                  <a:pt x="188" y="77"/>
                </a:cubicBezTo>
                <a:cubicBezTo>
                  <a:pt x="193" y="77"/>
                  <a:pt x="198" y="77"/>
                  <a:pt x="202" y="76"/>
                </a:cubicBezTo>
                <a:cubicBezTo>
                  <a:pt x="204" y="85"/>
                  <a:pt x="206" y="93"/>
                  <a:pt x="206" y="102"/>
                </a:cubicBezTo>
                <a:cubicBezTo>
                  <a:pt x="206" y="159"/>
                  <a:pt x="160" y="205"/>
                  <a:pt x="103" y="205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9" name="等腰三角形 28"/>
          <p:cNvSpPr/>
          <p:nvPr/>
        </p:nvSpPr>
        <p:spPr>
          <a:xfrm rot="18525405">
            <a:off x="4979767" y="1621621"/>
            <a:ext cx="335977" cy="289636"/>
          </a:xfrm>
          <a:prstGeom prst="triangle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0" name="等腰三角形 29"/>
          <p:cNvSpPr/>
          <p:nvPr/>
        </p:nvSpPr>
        <p:spPr>
          <a:xfrm rot="17031267">
            <a:off x="8622004" y="2295140"/>
            <a:ext cx="335977" cy="289636"/>
          </a:xfrm>
          <a:prstGeom prst="triangle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1" name="等腰三角形 30"/>
          <p:cNvSpPr/>
          <p:nvPr/>
        </p:nvSpPr>
        <p:spPr>
          <a:xfrm rot="6968439">
            <a:off x="7398683" y="5340922"/>
            <a:ext cx="335976" cy="289635"/>
          </a:xfrm>
          <a:prstGeom prst="triangle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2" name="等腰三角形 31"/>
          <p:cNvSpPr/>
          <p:nvPr/>
        </p:nvSpPr>
        <p:spPr>
          <a:xfrm rot="16673854">
            <a:off x="3825781" y="3877261"/>
            <a:ext cx="266201" cy="229484"/>
          </a:xfrm>
          <a:prstGeom prst="triangle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7" name="TextBox 29"/>
          <p:cNvSpPr txBox="1"/>
          <p:nvPr/>
        </p:nvSpPr>
        <p:spPr>
          <a:xfrm>
            <a:off x="1717982" y="1320583"/>
            <a:ext cx="2587281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完善供应商的准入制度</a:t>
            </a:r>
            <a:endParaRPr lang="en-US" altLang="zh-CN" sz="20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合格的样品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完整的资质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8" name="TextBox 29"/>
          <p:cNvSpPr txBox="1"/>
          <p:nvPr/>
        </p:nvSpPr>
        <p:spPr>
          <a:xfrm>
            <a:off x="9211456" y="1184305"/>
            <a:ext cx="2547728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健全采购工作规范</a:t>
            </a:r>
            <a:endParaRPr lang="en-US" altLang="zh-CN" sz="20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小批量试用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按重要程度等级分类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9" name="TextBox 29"/>
          <p:cNvSpPr txBox="1"/>
          <p:nvPr/>
        </p:nvSpPr>
        <p:spPr>
          <a:xfrm>
            <a:off x="644106" y="3793359"/>
            <a:ext cx="2587281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规范化管理供应商</a:t>
            </a:r>
            <a:endParaRPr lang="en-US" altLang="zh-CN" sz="20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小批量试用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按重要程度等级分类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1" name="TextBox 29"/>
          <p:cNvSpPr txBox="1"/>
          <p:nvPr/>
        </p:nvSpPr>
        <p:spPr>
          <a:xfrm>
            <a:off x="8306080" y="5271130"/>
            <a:ext cx="2502128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严格审批流程</a:t>
            </a:r>
            <a:endParaRPr lang="en-US" altLang="zh-CN" sz="20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技术部认可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品质部确认纳入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2097964" y="5779957"/>
            <a:ext cx="3575913" cy="46166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完善供应商准入体系</a:t>
            </a:r>
            <a:endParaRPr lang="zh-CN" altLang="en-US" sz="24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25" name="直接连接符 24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供应商的管理与开发</a:t>
              </a:r>
              <a:endParaRPr lang="zh-CN" altLang="en-US" sz="1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07695 0.01297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03867 0.05764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0.0401 0.06412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-0.06549 -0.05371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7" grpId="0"/>
      <p:bldP spid="38" grpId="0"/>
      <p:bldP spid="39" grpId="0"/>
      <p:bldP spid="4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未知"/>
          <p:cNvSpPr/>
          <p:nvPr/>
        </p:nvSpPr>
        <p:spPr bwMode="auto">
          <a:xfrm>
            <a:off x="4367214" y="1628776"/>
            <a:ext cx="1730375" cy="2570163"/>
          </a:xfrm>
          <a:custGeom>
            <a:avLst/>
            <a:gdLst>
              <a:gd name="T0" fmla="*/ 2147483647 w 175"/>
              <a:gd name="T1" fmla="*/ 0 h 260"/>
              <a:gd name="T2" fmla="*/ 2147483647 w 175"/>
              <a:gd name="T3" fmla="*/ 2147483647 h 260"/>
              <a:gd name="T4" fmla="*/ 2147483647 w 175"/>
              <a:gd name="T5" fmla="*/ 2147483647 h 260"/>
              <a:gd name="T6" fmla="*/ 2147483647 w 175"/>
              <a:gd name="T7" fmla="*/ 2147483647 h 260"/>
              <a:gd name="T8" fmla="*/ 2147483647 w 175"/>
              <a:gd name="T9" fmla="*/ 0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260"/>
              <a:gd name="T17" fmla="*/ 175 w 175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260">
                <a:moveTo>
                  <a:pt x="174" y="0"/>
                </a:moveTo>
                <a:cubicBezTo>
                  <a:pt x="78" y="0"/>
                  <a:pt x="1" y="77"/>
                  <a:pt x="1" y="173"/>
                </a:cubicBezTo>
                <a:cubicBezTo>
                  <a:pt x="0" y="204"/>
                  <a:pt x="9" y="234"/>
                  <a:pt x="24" y="260"/>
                </a:cubicBezTo>
                <a:lnTo>
                  <a:pt x="175" y="174"/>
                </a:lnTo>
                <a:lnTo>
                  <a:pt x="174" y="0"/>
                </a:lnTo>
                <a:close/>
              </a:path>
            </a:pathLst>
          </a:custGeom>
          <a:solidFill>
            <a:srgbClr val="314865"/>
          </a:solidFill>
          <a:ln w="19050">
            <a:solidFill>
              <a:schemeClr val="bg1"/>
            </a:solidFill>
            <a:round/>
          </a:ln>
        </p:spPr>
        <p:txBody>
          <a:bodyPr/>
          <a:lstStyle>
            <a:lvl1pPr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32" name="未知"/>
          <p:cNvSpPr/>
          <p:nvPr/>
        </p:nvSpPr>
        <p:spPr bwMode="auto">
          <a:xfrm>
            <a:off x="6100763" y="1627188"/>
            <a:ext cx="1720850" cy="2570162"/>
          </a:xfrm>
          <a:custGeom>
            <a:avLst/>
            <a:gdLst>
              <a:gd name="T0" fmla="*/ 2147483647 w 174"/>
              <a:gd name="T1" fmla="*/ 2147483647 h 260"/>
              <a:gd name="T2" fmla="*/ 2147483647 w 174"/>
              <a:gd name="T3" fmla="*/ 2147483647 h 260"/>
              <a:gd name="T4" fmla="*/ 0 w 174"/>
              <a:gd name="T5" fmla="*/ 0 h 260"/>
              <a:gd name="T6" fmla="*/ 0 w 174"/>
              <a:gd name="T7" fmla="*/ 2147483647 h 260"/>
              <a:gd name="T8" fmla="*/ 2147483647 w 174"/>
              <a:gd name="T9" fmla="*/ 2147483647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260"/>
              <a:gd name="T17" fmla="*/ 174 w 174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260">
                <a:moveTo>
                  <a:pt x="150" y="260"/>
                </a:moveTo>
                <a:cubicBezTo>
                  <a:pt x="165" y="234"/>
                  <a:pt x="174" y="204"/>
                  <a:pt x="174" y="174"/>
                </a:cubicBezTo>
                <a:cubicBezTo>
                  <a:pt x="174" y="77"/>
                  <a:pt x="96" y="0"/>
                  <a:pt x="0" y="0"/>
                </a:cubicBezTo>
                <a:lnTo>
                  <a:pt x="0" y="174"/>
                </a:lnTo>
                <a:lnTo>
                  <a:pt x="150" y="260"/>
                </a:lnTo>
                <a:close/>
              </a:path>
            </a:pathLst>
          </a:custGeom>
          <a:solidFill>
            <a:srgbClr val="314865"/>
          </a:solidFill>
          <a:ln w="19050">
            <a:solidFill>
              <a:schemeClr val="bg1"/>
            </a:solidFill>
            <a:round/>
          </a:ln>
        </p:spPr>
        <p:txBody>
          <a:bodyPr/>
          <a:lstStyle>
            <a:lvl1pPr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33" name="未知"/>
          <p:cNvSpPr/>
          <p:nvPr/>
        </p:nvSpPr>
        <p:spPr bwMode="auto">
          <a:xfrm>
            <a:off x="4602164" y="3346450"/>
            <a:ext cx="2981325" cy="1708150"/>
          </a:xfrm>
          <a:custGeom>
            <a:avLst/>
            <a:gdLst>
              <a:gd name="T0" fmla="*/ 0 w 301"/>
              <a:gd name="T1" fmla="*/ 2147483647 h 173"/>
              <a:gd name="T2" fmla="*/ 2147483647 w 301"/>
              <a:gd name="T3" fmla="*/ 2147483647 h 173"/>
              <a:gd name="T4" fmla="*/ 2147483647 w 301"/>
              <a:gd name="T5" fmla="*/ 2147483647 h 173"/>
              <a:gd name="T6" fmla="*/ 2147483647 w 301"/>
              <a:gd name="T7" fmla="*/ 0 h 173"/>
              <a:gd name="T8" fmla="*/ 0 w 301"/>
              <a:gd name="T9" fmla="*/ 2147483647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1"/>
              <a:gd name="T16" fmla="*/ 0 h 173"/>
              <a:gd name="T17" fmla="*/ 301 w 301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1" h="173">
                <a:moveTo>
                  <a:pt x="0" y="86"/>
                </a:moveTo>
                <a:cubicBezTo>
                  <a:pt x="31" y="140"/>
                  <a:pt x="88" y="173"/>
                  <a:pt x="151" y="173"/>
                </a:cubicBezTo>
                <a:cubicBezTo>
                  <a:pt x="213" y="173"/>
                  <a:pt x="270" y="140"/>
                  <a:pt x="301" y="86"/>
                </a:cubicBezTo>
                <a:lnTo>
                  <a:pt x="151" y="0"/>
                </a:lnTo>
                <a:lnTo>
                  <a:pt x="0" y="86"/>
                </a:lnTo>
                <a:close/>
              </a:path>
            </a:pathLst>
          </a:custGeom>
          <a:solidFill>
            <a:srgbClr val="314865"/>
          </a:solidFill>
          <a:ln w="19050">
            <a:solidFill>
              <a:schemeClr val="bg1"/>
            </a:solidFill>
            <a:round/>
          </a:ln>
        </p:spPr>
        <p:txBody>
          <a:bodyPr/>
          <a:lstStyle>
            <a:lvl1pPr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38" name="Group 10"/>
          <p:cNvGrpSpPr/>
          <p:nvPr/>
        </p:nvGrpSpPr>
        <p:grpSpPr bwMode="auto">
          <a:xfrm rot="650306">
            <a:off x="4941888" y="2179638"/>
            <a:ext cx="2336800" cy="2330450"/>
            <a:chOff x="0" y="0"/>
            <a:chExt cx="1136" cy="1134"/>
          </a:xfrm>
          <a:solidFill>
            <a:srgbClr val="314865"/>
          </a:solidFill>
        </p:grpSpPr>
        <p:sp>
          <p:nvSpPr>
            <p:cNvPr id="139" name="Oval 11"/>
            <p:cNvSpPr>
              <a:spLocks noChangeArrowheads="1"/>
            </p:cNvSpPr>
            <p:nvPr/>
          </p:nvSpPr>
          <p:spPr bwMode="auto">
            <a:xfrm>
              <a:off x="0" y="0"/>
              <a:ext cx="1136" cy="1134"/>
            </a:xfrm>
            <a:prstGeom prst="ellipse">
              <a:avLst/>
            </a:prstGeom>
            <a:grpFill/>
            <a:ln w="38100" cmpd="sng">
              <a:solidFill>
                <a:schemeClr val="bg2"/>
              </a:solidFill>
              <a:rou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0" name="Oval 12"/>
            <p:cNvSpPr>
              <a:spLocks noChangeArrowheads="1"/>
            </p:cNvSpPr>
            <p:nvPr/>
          </p:nvSpPr>
          <p:spPr bwMode="auto">
            <a:xfrm>
              <a:off x="64" y="62"/>
              <a:ext cx="1008" cy="1010"/>
            </a:xfrm>
            <a:prstGeom prst="ellipse">
              <a:avLst/>
            </a:prstGeom>
            <a:grpFill/>
            <a:ln w="38100">
              <a:solidFill>
                <a:schemeClr val="bg2"/>
              </a:solidFill>
              <a:round/>
            </a:ln>
          </p:spPr>
          <p:txBody>
            <a:bodyPr wrap="none" anchor="ctr"/>
            <a:lstStyle>
              <a:lvl1pPr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b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41" name="WordArt 17"/>
          <p:cNvSpPr>
            <a:spLocks noChangeArrowheads="1" noChangeShapeType="1"/>
          </p:cNvSpPr>
          <p:nvPr/>
        </p:nvSpPr>
        <p:spPr bwMode="auto">
          <a:xfrm>
            <a:off x="5247120" y="2885078"/>
            <a:ext cx="1720850" cy="9195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1000" kern="10" dirty="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完善供应商</a:t>
            </a:r>
            <a:endParaRPr lang="en-US" altLang="zh-CN" sz="1000" kern="10" dirty="0">
              <a:ln w="9525">
                <a:solidFill>
                  <a:schemeClr val="bg1"/>
                </a:solidFill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r>
              <a:rPr lang="zh-CN" altLang="en-US" sz="1000" kern="10" dirty="0">
                <a:ln w="9525">
                  <a:solidFill>
                    <a:schemeClr val="bg1"/>
                  </a:solidFill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考核体系</a:t>
            </a:r>
            <a:endParaRPr lang="zh-CN" altLang="en-US" sz="1000" kern="10" dirty="0">
              <a:ln w="9525">
                <a:solidFill>
                  <a:schemeClr val="bg1"/>
                </a:solidFill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2" name="Rectangle 18"/>
          <p:cNvSpPr>
            <a:spLocks noChangeArrowheads="1"/>
          </p:cNvSpPr>
          <p:nvPr/>
        </p:nvSpPr>
        <p:spPr bwMode="auto">
          <a:xfrm>
            <a:off x="617004" y="1471612"/>
            <a:ext cx="358060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 定期评价供应商的资质</a:t>
            </a:r>
            <a:endParaRPr lang="zh-CN" altLang="en-US" sz="2400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endParaRPr lang="zh-CN" altLang="en-US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确保资质在有效期范围之内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确保资质属实，符合国家各项规定（税务要求、法律法规要求）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3" name="Rectangle 18"/>
          <p:cNvSpPr>
            <a:spLocks noChangeArrowheads="1"/>
          </p:cNvSpPr>
          <p:nvPr/>
        </p:nvSpPr>
        <p:spPr bwMode="auto">
          <a:xfrm>
            <a:off x="8204031" y="1606792"/>
            <a:ext cx="3292569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定期评价供应商的能力</a:t>
            </a:r>
            <a:endParaRPr lang="zh-CN" altLang="en-US" sz="2400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algn="ctr" eaLnBrk="1" hangingPunct="1"/>
            <a:endParaRPr lang="zh-CN" altLang="en-US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提升供货质量的稳定性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提高改善品质的能力和    效率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3.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确保供货周期的安全性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4" name="Rectangle 18"/>
          <p:cNvSpPr>
            <a:spLocks noChangeArrowheads="1"/>
          </p:cNvSpPr>
          <p:nvPr/>
        </p:nvSpPr>
        <p:spPr bwMode="auto">
          <a:xfrm>
            <a:off x="4912070" y="5069372"/>
            <a:ext cx="392023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 定期评价供应商的服务</a:t>
            </a:r>
            <a:endParaRPr lang="zh-CN" altLang="en-US" sz="2400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优化付款条件（我公司需改善）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eaLnBrk="1" hangingPunct="1"/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2.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提升服务质量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45" name="组合 144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146" name="直接连接符 145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文本框 146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供应商的管理与开发</a:t>
              </a:r>
              <a:endParaRPr lang="zh-CN" altLang="en-US" sz="1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3" grpId="0" animBg="1"/>
      <p:bldP spid="141" grpId="0"/>
      <p:bldP spid="142" grpId="0"/>
      <p:bldP spid="143" grpId="0"/>
      <p:bldP spid="1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等腰三角形 198"/>
          <p:cNvSpPr/>
          <p:nvPr/>
        </p:nvSpPr>
        <p:spPr>
          <a:xfrm rot="18665383">
            <a:off x="10422453" y="4319379"/>
            <a:ext cx="1463240" cy="126141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00" name="等腰三角形 199"/>
          <p:cNvSpPr/>
          <p:nvPr/>
        </p:nvSpPr>
        <p:spPr>
          <a:xfrm rot="961450">
            <a:off x="11233554" y="6038168"/>
            <a:ext cx="798333" cy="688218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3347381" y="1736497"/>
            <a:ext cx="6206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      2017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年我部门在公司领导的支持下和各部门同事的配合下，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algn="l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认真履行职责，遵守公司各项规章制度，积极发挥部门团队合作精神、齐心协力基本完成了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2017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年各项采购工作。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algn="l">
              <a:lnSpc>
                <a:spcPct val="200000"/>
              </a:lnSpc>
              <a:buFont typeface="Wingdings" panose="05000000000000000000" pitchFamily="2" charset="2"/>
              <a:buNone/>
            </a:pP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algn="l" fontAlgn="t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      作为公司的花钱部门，我部树立“为公司节约每一分钱”的观念。坚持“同等质量比价格，同等价格比质量，最大限度为公司节约成本”的工作原则。现将一年来的主要工作情况述职如下：  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3" name="TextBox 22"/>
          <p:cNvSpPr txBox="1"/>
          <p:nvPr/>
        </p:nvSpPr>
        <p:spPr>
          <a:xfrm>
            <a:off x="1079854" y="859334"/>
            <a:ext cx="790043" cy="1754326"/>
          </a:xfrm>
          <a:prstGeom prst="rect">
            <a:avLst/>
          </a:prstGeom>
          <a:solidFill>
            <a:srgbClr val="314865"/>
          </a:solidFill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序言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0" grpId="0" animBg="1"/>
      <p:bldP spid="11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6625" y="2193837"/>
            <a:ext cx="2247543" cy="224676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rPr>
              <a:t>04</a:t>
            </a:r>
            <a:endParaRPr lang="zh-CN" altLang="en-US" sz="14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2"/>
            </p:custDataLst>
          </p:nvPr>
        </p:nvCxnSpPr>
        <p:spPr>
          <a:xfrm>
            <a:off x="4269095" y="3974767"/>
            <a:ext cx="7186590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269095" y="2643919"/>
            <a:ext cx="718659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altLang="zh-CN" sz="6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2017</a:t>
            </a:r>
            <a:r>
              <a:rPr lang="zh-CN" altLang="en-US" sz="6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年不足反省</a:t>
            </a:r>
            <a:endParaRPr lang="zh-CN" altLang="en-US" sz="6600" b="1" dirty="0">
              <a:solidFill>
                <a:srgbClr val="314865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781759" y="937931"/>
            <a:ext cx="2758272" cy="837788"/>
            <a:chOff x="4602145" y="211015"/>
            <a:chExt cx="2758272" cy="837788"/>
          </a:xfrm>
        </p:grpSpPr>
        <p:sp>
          <p:nvSpPr>
            <p:cNvPr id="20" name="流程图: 终止 19"/>
            <p:cNvSpPr/>
            <p:nvPr/>
          </p:nvSpPr>
          <p:spPr>
            <a:xfrm>
              <a:off x="5521569" y="566482"/>
              <a:ext cx="1838848" cy="482321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流程图: 终止 21"/>
            <p:cNvSpPr/>
            <p:nvPr/>
          </p:nvSpPr>
          <p:spPr>
            <a:xfrm>
              <a:off x="4602145" y="211015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3" name="流程图: 终止 22"/>
            <p:cNvSpPr/>
            <p:nvPr/>
          </p:nvSpPr>
          <p:spPr>
            <a:xfrm>
              <a:off x="5521569" y="526200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056625" y="-1"/>
            <a:ext cx="2247543" cy="1775719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56625" y="4913832"/>
            <a:ext cx="2247543" cy="1944168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5284080" y="4244899"/>
            <a:ext cx="54103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We have many PowerPoint 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templates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en-US" altLang="zh-CN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2017</a:t>
              </a: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年不足反省</a:t>
              </a:r>
              <a:endParaRPr lang="zh-CN" altLang="en-US" sz="1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6" name="Shape 539"/>
          <p:cNvSpPr/>
          <p:nvPr/>
        </p:nvSpPr>
        <p:spPr bwMode="auto">
          <a:xfrm>
            <a:off x="1459705" y="2258218"/>
            <a:ext cx="2527300" cy="1274763"/>
          </a:xfrm>
          <a:custGeom>
            <a:avLst/>
            <a:gdLst>
              <a:gd name="T0" fmla="*/ 5499 w 21600"/>
              <a:gd name="T1" fmla="*/ 0 h 21600"/>
              <a:gd name="T2" fmla="*/ 364703 w 21600"/>
              <a:gd name="T3" fmla="*/ 641336 h 21600"/>
              <a:gd name="T4" fmla="*/ 0 w 21600"/>
              <a:gd name="T5" fmla="*/ 1274763 h 21600"/>
              <a:gd name="T6" fmla="*/ 2169851 w 21600"/>
              <a:gd name="T7" fmla="*/ 1274763 h 21600"/>
              <a:gd name="T8" fmla="*/ 2527300 w 21600"/>
              <a:gd name="T9" fmla="*/ 647001 h 21600"/>
              <a:gd name="T10" fmla="*/ 2184593 w 21600"/>
              <a:gd name="T11" fmla="*/ 1062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7" name="Shape 542"/>
          <p:cNvSpPr/>
          <p:nvPr/>
        </p:nvSpPr>
        <p:spPr bwMode="auto">
          <a:xfrm>
            <a:off x="2424905" y="2658268"/>
            <a:ext cx="563563" cy="469900"/>
          </a:xfrm>
          <a:custGeom>
            <a:avLst/>
            <a:gdLst>
              <a:gd name="T0" fmla="*/ 556675 w 21600"/>
              <a:gd name="T1" fmla="*/ 311831 h 21600"/>
              <a:gd name="T2" fmla="*/ 563563 w 21600"/>
              <a:gd name="T3" fmla="*/ 446057 h 21600"/>
              <a:gd name="T4" fmla="*/ 540316 w 21600"/>
              <a:gd name="T5" fmla="*/ 469900 h 21600"/>
              <a:gd name="T6" fmla="*/ 406078 w 21600"/>
              <a:gd name="T7" fmla="*/ 463069 h 21600"/>
              <a:gd name="T8" fmla="*/ 399608 w 21600"/>
              <a:gd name="T9" fmla="*/ 328843 h 21600"/>
              <a:gd name="T10" fmla="*/ 422620 w 21600"/>
              <a:gd name="T11" fmla="*/ 305000 h 21600"/>
              <a:gd name="T12" fmla="*/ 464131 w 21600"/>
              <a:gd name="T13" fmla="*/ 258206 h 21600"/>
              <a:gd name="T14" fmla="*/ 299341 w 21600"/>
              <a:gd name="T15" fmla="*/ 252397 h 21600"/>
              <a:gd name="T16" fmla="*/ 340590 w 21600"/>
              <a:gd name="T17" fmla="*/ 305000 h 21600"/>
              <a:gd name="T18" fmla="*/ 363837 w 21600"/>
              <a:gd name="T19" fmla="*/ 328843 h 21600"/>
              <a:gd name="T20" fmla="*/ 356949 w 21600"/>
              <a:gd name="T21" fmla="*/ 463069 h 21600"/>
              <a:gd name="T22" fmla="*/ 222894 w 21600"/>
              <a:gd name="T23" fmla="*/ 469900 h 21600"/>
              <a:gd name="T24" fmla="*/ 199647 w 21600"/>
              <a:gd name="T25" fmla="*/ 446057 h 21600"/>
              <a:gd name="T26" fmla="*/ 206483 w 21600"/>
              <a:gd name="T27" fmla="*/ 311831 h 21600"/>
              <a:gd name="T28" fmla="*/ 264144 w 21600"/>
              <a:gd name="T29" fmla="*/ 305000 h 21600"/>
              <a:gd name="T30" fmla="*/ 105825 w 21600"/>
              <a:gd name="T31" fmla="*/ 252397 h 21600"/>
              <a:gd name="T32" fmla="*/ 99693 w 21600"/>
              <a:gd name="T33" fmla="*/ 305000 h 21600"/>
              <a:gd name="T34" fmla="*/ 157954 w 21600"/>
              <a:gd name="T35" fmla="*/ 311831 h 21600"/>
              <a:gd name="T36" fmla="*/ 164790 w 21600"/>
              <a:gd name="T37" fmla="*/ 446057 h 21600"/>
              <a:gd name="T38" fmla="*/ 140943 w 21600"/>
              <a:gd name="T39" fmla="*/ 469900 h 21600"/>
              <a:gd name="T40" fmla="*/ 6836 w 21600"/>
              <a:gd name="T41" fmla="*/ 463069 h 21600"/>
              <a:gd name="T42" fmla="*/ 0 w 21600"/>
              <a:gd name="T43" fmla="*/ 328843 h 21600"/>
              <a:gd name="T44" fmla="*/ 23821 w 21600"/>
              <a:gd name="T45" fmla="*/ 305000 h 21600"/>
              <a:gd name="T46" fmla="*/ 64497 w 21600"/>
              <a:gd name="T47" fmla="*/ 258206 h 21600"/>
              <a:gd name="T48" fmla="*/ 105772 w 21600"/>
              <a:gd name="T49" fmla="*/ 217503 h 21600"/>
              <a:gd name="T50" fmla="*/ 264092 w 21600"/>
              <a:gd name="T51" fmla="*/ 164269 h 21600"/>
              <a:gd name="T52" fmla="*/ 206431 w 21600"/>
              <a:gd name="T53" fmla="*/ 157678 h 21600"/>
              <a:gd name="T54" fmla="*/ 199595 w 21600"/>
              <a:gd name="T55" fmla="*/ 23190 h 21600"/>
              <a:gd name="T56" fmla="*/ 222842 w 21600"/>
              <a:gd name="T57" fmla="*/ 0 h 21600"/>
              <a:gd name="T58" fmla="*/ 356897 w 21600"/>
              <a:gd name="T59" fmla="*/ 6831 h 21600"/>
              <a:gd name="T60" fmla="*/ 363785 w 21600"/>
              <a:gd name="T61" fmla="*/ 141057 h 21600"/>
              <a:gd name="T62" fmla="*/ 340538 w 21600"/>
              <a:gd name="T63" fmla="*/ 164269 h 21600"/>
              <a:gd name="T64" fmla="*/ 299288 w 21600"/>
              <a:gd name="T65" fmla="*/ 217503 h 21600"/>
              <a:gd name="T66" fmla="*/ 486673 w 21600"/>
              <a:gd name="T67" fmla="*/ 229272 h 21600"/>
              <a:gd name="T68" fmla="*/ 498936 w 21600"/>
              <a:gd name="T69" fmla="*/ 305000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600" h="21600" extrusionOk="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1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8" name="Shape 544"/>
          <p:cNvSpPr/>
          <p:nvPr/>
        </p:nvSpPr>
        <p:spPr bwMode="auto">
          <a:xfrm>
            <a:off x="3685380" y="2256631"/>
            <a:ext cx="2528888" cy="1276350"/>
          </a:xfrm>
          <a:custGeom>
            <a:avLst/>
            <a:gdLst>
              <a:gd name="T0" fmla="*/ 5503 w 21600"/>
              <a:gd name="T1" fmla="*/ 0 h 21600"/>
              <a:gd name="T2" fmla="*/ 364933 w 21600"/>
              <a:gd name="T3" fmla="*/ 642134 h 21600"/>
              <a:gd name="T4" fmla="*/ 0 w 21600"/>
              <a:gd name="T5" fmla="*/ 1276350 h 21600"/>
              <a:gd name="T6" fmla="*/ 2171214 w 21600"/>
              <a:gd name="T7" fmla="*/ 1276350 h 21600"/>
              <a:gd name="T8" fmla="*/ 2528888 w 21600"/>
              <a:gd name="T9" fmla="*/ 647807 h 21600"/>
              <a:gd name="T10" fmla="*/ 2185966 w 21600"/>
              <a:gd name="T11" fmla="*/ 1064 h 21600"/>
              <a:gd name="T12" fmla="*/ 550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9" name="Shape 547"/>
          <p:cNvSpPr/>
          <p:nvPr/>
        </p:nvSpPr>
        <p:spPr bwMode="auto">
          <a:xfrm>
            <a:off x="4679155" y="2653506"/>
            <a:ext cx="585788" cy="487362"/>
          </a:xfrm>
          <a:custGeom>
            <a:avLst/>
            <a:gdLst>
              <a:gd name="T0" fmla="*/ 360395 w 21600"/>
              <a:gd name="T1" fmla="*/ 174435 h 21600"/>
              <a:gd name="T2" fmla="*/ 327526 w 21600"/>
              <a:gd name="T3" fmla="*/ 243681 h 21600"/>
              <a:gd name="T4" fmla="*/ 334279 w 21600"/>
              <a:gd name="T5" fmla="*/ 311077 h 21600"/>
              <a:gd name="T6" fmla="*/ 282778 w 21600"/>
              <a:gd name="T7" fmla="*/ 352119 h 21600"/>
              <a:gd name="T8" fmla="*/ 221813 w 21600"/>
              <a:gd name="T9" fmla="*/ 349186 h 21600"/>
              <a:gd name="T10" fmla="*/ 151735 w 21600"/>
              <a:gd name="T11" fmla="*/ 382308 h 21600"/>
              <a:gd name="T12" fmla="*/ 99448 w 21600"/>
              <a:gd name="T13" fmla="*/ 340838 h 21600"/>
              <a:gd name="T14" fmla="*/ 40788 w 21600"/>
              <a:gd name="T15" fmla="*/ 320260 h 21600"/>
              <a:gd name="T16" fmla="*/ 62620 w 21600"/>
              <a:gd name="T17" fmla="*/ 272359 h 21600"/>
              <a:gd name="T18" fmla="*/ 0 w 21600"/>
              <a:gd name="T19" fmla="*/ 232399 h 21600"/>
              <a:gd name="T20" fmla="*/ 51311 w 21600"/>
              <a:gd name="T21" fmla="*/ 166199 h 21600"/>
              <a:gd name="T22" fmla="*/ 39514 w 21600"/>
              <a:gd name="T23" fmla="*/ 90455 h 21600"/>
              <a:gd name="T24" fmla="*/ 97035 w 21600"/>
              <a:gd name="T25" fmla="*/ 67847 h 21600"/>
              <a:gd name="T26" fmla="*/ 148156 w 21600"/>
              <a:gd name="T27" fmla="*/ 44404 h 21600"/>
              <a:gd name="T28" fmla="*/ 219074 w 21600"/>
              <a:gd name="T29" fmla="*/ 44404 h 21600"/>
              <a:gd name="T30" fmla="*/ 286602 w 21600"/>
              <a:gd name="T31" fmla="*/ 55866 h 21600"/>
              <a:gd name="T32" fmla="*/ 333655 w 21600"/>
              <a:gd name="T33" fmla="*/ 99435 h 21600"/>
              <a:gd name="T34" fmla="*/ 183899 w 21600"/>
              <a:gd name="T35" fmla="*/ 260490 h 21600"/>
              <a:gd name="T36" fmla="*/ 234641 w 21600"/>
              <a:gd name="T37" fmla="*/ 184115 h 21600"/>
              <a:gd name="T38" fmla="*/ 128304 w 21600"/>
              <a:gd name="T39" fmla="*/ 205572 h 21600"/>
              <a:gd name="T40" fmla="*/ 555848 w 21600"/>
              <a:gd name="T41" fmla="*/ 382489 h 21600"/>
              <a:gd name="T42" fmla="*/ 564987 w 21600"/>
              <a:gd name="T43" fmla="*/ 431879 h 21600"/>
              <a:gd name="T44" fmla="*/ 520673 w 21600"/>
              <a:gd name="T45" fmla="*/ 473102 h 21600"/>
              <a:gd name="T46" fmla="*/ 471153 w 21600"/>
              <a:gd name="T47" fmla="*/ 459339 h 21600"/>
              <a:gd name="T48" fmla="*/ 443707 w 21600"/>
              <a:gd name="T49" fmla="*/ 485061 h 21600"/>
              <a:gd name="T50" fmla="*/ 402404 w 21600"/>
              <a:gd name="T51" fmla="*/ 436708 h 21600"/>
              <a:gd name="T52" fmla="*/ 354917 w 21600"/>
              <a:gd name="T53" fmla="*/ 420598 h 21600"/>
              <a:gd name="T54" fmla="*/ 340408 w 21600"/>
              <a:gd name="T55" fmla="*/ 362949 h 21600"/>
              <a:gd name="T56" fmla="*/ 373874 w 21600"/>
              <a:gd name="T57" fmla="*/ 336686 h 21600"/>
              <a:gd name="T58" fmla="*/ 361805 w 21600"/>
              <a:gd name="T59" fmla="*/ 298035 h 21600"/>
              <a:gd name="T60" fmla="*/ 406092 w 21600"/>
              <a:gd name="T61" fmla="*/ 257444 h 21600"/>
              <a:gd name="T62" fmla="*/ 454989 w 21600"/>
              <a:gd name="T63" fmla="*/ 271140 h 21600"/>
              <a:gd name="T64" fmla="*/ 482814 w 21600"/>
              <a:gd name="T65" fmla="*/ 245283 h 21600"/>
              <a:gd name="T66" fmla="*/ 524307 w 21600"/>
              <a:gd name="T67" fmla="*/ 293703 h 21600"/>
              <a:gd name="T68" fmla="*/ 575076 w 21600"/>
              <a:gd name="T69" fmla="*/ 317959 h 21600"/>
              <a:gd name="T70" fmla="*/ 572635 w 21600"/>
              <a:gd name="T71" fmla="*/ 376013 h 21600"/>
              <a:gd name="T72" fmla="*/ 549339 w 21600"/>
              <a:gd name="T73" fmla="*/ 161168 h 21600"/>
              <a:gd name="T74" fmla="*/ 536647 w 21600"/>
              <a:gd name="T75" fmla="*/ 199976 h 21600"/>
              <a:gd name="T76" fmla="*/ 495859 w 21600"/>
              <a:gd name="T77" fmla="*/ 197810 h 21600"/>
              <a:gd name="T78" fmla="*/ 466244 w 21600"/>
              <a:gd name="T79" fmla="*/ 199976 h 21600"/>
              <a:gd name="T80" fmla="*/ 425429 w 21600"/>
              <a:gd name="T81" fmla="*/ 206926 h 21600"/>
              <a:gd name="T82" fmla="*/ 408452 w 21600"/>
              <a:gd name="T83" fmla="*/ 171005 h 21600"/>
              <a:gd name="T84" fmla="*/ 365385 w 21600"/>
              <a:gd name="T85" fmla="*/ 124413 h 21600"/>
              <a:gd name="T86" fmla="*/ 394105 w 21600"/>
              <a:gd name="T87" fmla="*/ 81430 h 21600"/>
              <a:gd name="T88" fmla="*/ 392315 w 21600"/>
              <a:gd name="T89" fmla="*/ 35740 h 21600"/>
              <a:gd name="T90" fmla="*/ 442107 w 21600"/>
              <a:gd name="T91" fmla="*/ 6679 h 21600"/>
              <a:gd name="T92" fmla="*/ 476305 w 21600"/>
              <a:gd name="T93" fmla="*/ 23195 h 21600"/>
              <a:gd name="T94" fmla="*/ 498598 w 21600"/>
              <a:gd name="T95" fmla="*/ 0 h 21600"/>
              <a:gd name="T96" fmla="*/ 546844 w 21600"/>
              <a:gd name="T97" fmla="*/ 30957 h 21600"/>
              <a:gd name="T98" fmla="*/ 574425 w 21600"/>
              <a:gd name="T99" fmla="*/ 72946 h 21600"/>
              <a:gd name="T100" fmla="*/ 573204 w 21600"/>
              <a:gd name="T101" fmla="*/ 133912 h 21600"/>
              <a:gd name="T102" fmla="*/ 463234 w 21600"/>
              <a:gd name="T103" fmla="*/ 401668 h 21600"/>
              <a:gd name="T104" fmla="*/ 437578 w 21600"/>
              <a:gd name="T105" fmla="*/ 339303 h 21600"/>
              <a:gd name="T106" fmla="*/ 498977 w 21600"/>
              <a:gd name="T107" fmla="*/ 132829 h 21600"/>
              <a:gd name="T108" fmla="*/ 441836 w 21600"/>
              <a:gd name="T109" fmla="*/ 108867 h 21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1600" h="21600" extrusionOk="0">
                <a:moveTo>
                  <a:pt x="11234" y="6152"/>
                </a:moveTo>
                <a:cubicBezTo>
                  <a:pt x="11406" y="6502"/>
                  <a:pt x="11552" y="6917"/>
                  <a:pt x="11672" y="7395"/>
                </a:cubicBezTo>
                <a:cubicBezTo>
                  <a:pt x="11747" y="7412"/>
                  <a:pt x="11886" y="7434"/>
                  <a:pt x="12089" y="7462"/>
                </a:cubicBezTo>
                <a:cubicBezTo>
                  <a:pt x="12291" y="7488"/>
                  <a:pt x="12501" y="7527"/>
                  <a:pt x="12715" y="7578"/>
                </a:cubicBezTo>
                <a:cubicBezTo>
                  <a:pt x="12929" y="7626"/>
                  <a:pt x="13120" y="7680"/>
                  <a:pt x="13289" y="7731"/>
                </a:cubicBezTo>
                <a:cubicBezTo>
                  <a:pt x="13459" y="7787"/>
                  <a:pt x="13543" y="7849"/>
                  <a:pt x="13543" y="7923"/>
                </a:cubicBezTo>
                <a:lnTo>
                  <a:pt x="13543" y="10328"/>
                </a:lnTo>
                <a:cubicBezTo>
                  <a:pt x="13543" y="10416"/>
                  <a:pt x="13459" y="10495"/>
                  <a:pt x="13289" y="10549"/>
                </a:cubicBezTo>
                <a:cubicBezTo>
                  <a:pt x="13120" y="10611"/>
                  <a:pt x="12929" y="10659"/>
                  <a:pt x="12715" y="10707"/>
                </a:cubicBezTo>
                <a:cubicBezTo>
                  <a:pt x="12501" y="10752"/>
                  <a:pt x="12289" y="10783"/>
                  <a:pt x="12077" y="10800"/>
                </a:cubicBezTo>
                <a:cubicBezTo>
                  <a:pt x="11867" y="10820"/>
                  <a:pt x="11731" y="10837"/>
                  <a:pt x="11672" y="10857"/>
                </a:cubicBezTo>
                <a:cubicBezTo>
                  <a:pt x="11566" y="11243"/>
                  <a:pt x="11430" y="11639"/>
                  <a:pt x="11255" y="12045"/>
                </a:cubicBezTo>
                <a:cubicBezTo>
                  <a:pt x="11430" y="12325"/>
                  <a:pt x="11594" y="12596"/>
                  <a:pt x="11757" y="12864"/>
                </a:cubicBezTo>
                <a:cubicBezTo>
                  <a:pt x="11919" y="13127"/>
                  <a:pt x="12100" y="13395"/>
                  <a:pt x="12303" y="13655"/>
                </a:cubicBezTo>
                <a:lnTo>
                  <a:pt x="12326" y="13787"/>
                </a:lnTo>
                <a:cubicBezTo>
                  <a:pt x="12326" y="13841"/>
                  <a:pt x="12249" y="13977"/>
                  <a:pt x="12096" y="14194"/>
                </a:cubicBezTo>
                <a:cubicBezTo>
                  <a:pt x="11940" y="14411"/>
                  <a:pt x="11762" y="14637"/>
                  <a:pt x="11559" y="14877"/>
                </a:cubicBezTo>
                <a:cubicBezTo>
                  <a:pt x="11357" y="15117"/>
                  <a:pt x="11166" y="15326"/>
                  <a:pt x="10992" y="15513"/>
                </a:cubicBezTo>
                <a:cubicBezTo>
                  <a:pt x="10813" y="15696"/>
                  <a:pt x="10702" y="15789"/>
                  <a:pt x="10658" y="15789"/>
                </a:cubicBezTo>
                <a:cubicBezTo>
                  <a:pt x="10643" y="15789"/>
                  <a:pt x="10566" y="15727"/>
                  <a:pt x="10427" y="15606"/>
                </a:cubicBezTo>
                <a:cubicBezTo>
                  <a:pt x="10288" y="15484"/>
                  <a:pt x="10135" y="15346"/>
                  <a:pt x="9966" y="15188"/>
                </a:cubicBezTo>
                <a:cubicBezTo>
                  <a:pt x="9796" y="15030"/>
                  <a:pt x="9638" y="14886"/>
                  <a:pt x="9493" y="14747"/>
                </a:cubicBezTo>
                <a:cubicBezTo>
                  <a:pt x="9344" y="14615"/>
                  <a:pt x="9250" y="14524"/>
                  <a:pt x="9205" y="14476"/>
                </a:cubicBezTo>
                <a:cubicBezTo>
                  <a:pt x="8866" y="14685"/>
                  <a:pt x="8537" y="14852"/>
                  <a:pt x="8212" y="14979"/>
                </a:cubicBezTo>
                <a:cubicBezTo>
                  <a:pt x="8212" y="15069"/>
                  <a:pt x="8200" y="15236"/>
                  <a:pt x="8179" y="15476"/>
                </a:cubicBezTo>
                <a:cubicBezTo>
                  <a:pt x="8156" y="15721"/>
                  <a:pt x="8127" y="15976"/>
                  <a:pt x="8090" y="16241"/>
                </a:cubicBezTo>
                <a:cubicBezTo>
                  <a:pt x="8052" y="16509"/>
                  <a:pt x="8005" y="16744"/>
                  <a:pt x="7948" y="16944"/>
                </a:cubicBezTo>
                <a:cubicBezTo>
                  <a:pt x="7892" y="17148"/>
                  <a:pt x="7833" y="17249"/>
                  <a:pt x="7774" y="17249"/>
                </a:cubicBezTo>
                <a:lnTo>
                  <a:pt x="5769" y="17249"/>
                </a:lnTo>
                <a:cubicBezTo>
                  <a:pt x="5708" y="17249"/>
                  <a:pt x="5651" y="17147"/>
                  <a:pt x="5595" y="16944"/>
                </a:cubicBezTo>
                <a:cubicBezTo>
                  <a:pt x="5538" y="16744"/>
                  <a:pt x="5494" y="16509"/>
                  <a:pt x="5463" y="16241"/>
                </a:cubicBezTo>
                <a:cubicBezTo>
                  <a:pt x="5435" y="15976"/>
                  <a:pt x="5406" y="15721"/>
                  <a:pt x="5385" y="15484"/>
                </a:cubicBezTo>
                <a:cubicBezTo>
                  <a:pt x="5362" y="15244"/>
                  <a:pt x="5352" y="15078"/>
                  <a:pt x="5352" y="14979"/>
                </a:cubicBezTo>
                <a:cubicBezTo>
                  <a:pt x="5013" y="14871"/>
                  <a:pt x="4682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9" y="15321"/>
                  <a:pt x="3213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3" y="15513"/>
                </a:cubicBezTo>
                <a:cubicBezTo>
                  <a:pt x="2396" y="15326"/>
                  <a:pt x="2212" y="15117"/>
                  <a:pt x="2022" y="14877"/>
                </a:cubicBezTo>
                <a:cubicBezTo>
                  <a:pt x="1829" y="14637"/>
                  <a:pt x="1657" y="14411"/>
                  <a:pt x="1504" y="14194"/>
                </a:cubicBezTo>
                <a:cubicBezTo>
                  <a:pt x="1349" y="13977"/>
                  <a:pt x="1273" y="13841"/>
                  <a:pt x="1273" y="13787"/>
                </a:cubicBezTo>
                <a:cubicBezTo>
                  <a:pt x="1273" y="13771"/>
                  <a:pt x="1320" y="13677"/>
                  <a:pt x="1419" y="13511"/>
                </a:cubicBezTo>
                <a:cubicBezTo>
                  <a:pt x="1516" y="13347"/>
                  <a:pt x="1629" y="13163"/>
                  <a:pt x="1751" y="12971"/>
                </a:cubicBezTo>
                <a:cubicBezTo>
                  <a:pt x="1876" y="12777"/>
                  <a:pt x="1991" y="12590"/>
                  <a:pt x="2100" y="12415"/>
                </a:cubicBezTo>
                <a:cubicBezTo>
                  <a:pt x="2210" y="12240"/>
                  <a:pt x="2278" y="12127"/>
                  <a:pt x="2309" y="12071"/>
                </a:cubicBezTo>
                <a:cubicBezTo>
                  <a:pt x="2135" y="11687"/>
                  <a:pt x="1989" y="11260"/>
                  <a:pt x="1869" y="10800"/>
                </a:cubicBezTo>
                <a:cubicBezTo>
                  <a:pt x="1794" y="10783"/>
                  <a:pt x="1655" y="10761"/>
                  <a:pt x="1452" y="10732"/>
                </a:cubicBezTo>
                <a:cubicBezTo>
                  <a:pt x="1250" y="10707"/>
                  <a:pt x="1043" y="10676"/>
                  <a:pt x="826" y="10639"/>
                </a:cubicBezTo>
                <a:cubicBezTo>
                  <a:pt x="612" y="10602"/>
                  <a:pt x="421" y="10554"/>
                  <a:pt x="252" y="10498"/>
                </a:cubicBezTo>
                <a:cubicBezTo>
                  <a:pt x="82" y="10439"/>
                  <a:pt x="0" y="10374"/>
                  <a:pt x="0" y="10300"/>
                </a:cubicBezTo>
                <a:lnTo>
                  <a:pt x="0" y="7869"/>
                </a:lnTo>
                <a:cubicBezTo>
                  <a:pt x="0" y="7798"/>
                  <a:pt x="82" y="7725"/>
                  <a:pt x="252" y="7660"/>
                </a:cubicBezTo>
                <a:cubicBezTo>
                  <a:pt x="421" y="7590"/>
                  <a:pt x="617" y="7539"/>
                  <a:pt x="838" y="7502"/>
                </a:cubicBezTo>
                <a:cubicBezTo>
                  <a:pt x="1059" y="7468"/>
                  <a:pt x="1273" y="7434"/>
                  <a:pt x="1476" y="7409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2" y="6926"/>
                  <a:pt x="2121" y="6531"/>
                  <a:pt x="2309" y="6178"/>
                </a:cubicBezTo>
                <a:cubicBezTo>
                  <a:pt x="2135" y="5901"/>
                  <a:pt x="1965" y="5621"/>
                  <a:pt x="1796" y="5347"/>
                </a:cubicBezTo>
                <a:cubicBezTo>
                  <a:pt x="1629" y="5074"/>
                  <a:pt x="1452" y="4803"/>
                  <a:pt x="1273" y="4543"/>
                </a:cubicBezTo>
                <a:lnTo>
                  <a:pt x="1229" y="4407"/>
                </a:lnTo>
                <a:cubicBezTo>
                  <a:pt x="1229" y="4354"/>
                  <a:pt x="1304" y="4221"/>
                  <a:pt x="1457" y="4009"/>
                </a:cubicBezTo>
                <a:cubicBezTo>
                  <a:pt x="1612" y="3797"/>
                  <a:pt x="1789" y="3574"/>
                  <a:pt x="1987" y="3334"/>
                </a:cubicBezTo>
                <a:cubicBezTo>
                  <a:pt x="2187" y="3094"/>
                  <a:pt x="2375" y="2883"/>
                  <a:pt x="2551" y="2696"/>
                </a:cubicBezTo>
                <a:cubicBezTo>
                  <a:pt x="2728" y="2515"/>
                  <a:pt x="2839" y="2419"/>
                  <a:pt x="2883" y="2419"/>
                </a:cubicBezTo>
                <a:cubicBezTo>
                  <a:pt x="2900" y="2419"/>
                  <a:pt x="2975" y="2479"/>
                  <a:pt x="3114" y="2597"/>
                </a:cubicBezTo>
                <a:cubicBezTo>
                  <a:pt x="3253" y="2713"/>
                  <a:pt x="3408" y="2851"/>
                  <a:pt x="3578" y="3007"/>
                </a:cubicBezTo>
                <a:cubicBezTo>
                  <a:pt x="3745" y="3165"/>
                  <a:pt x="3907" y="3320"/>
                  <a:pt x="4060" y="3470"/>
                </a:cubicBezTo>
                <a:cubicBezTo>
                  <a:pt x="4215" y="3617"/>
                  <a:pt x="4307" y="3707"/>
                  <a:pt x="4336" y="3744"/>
                </a:cubicBezTo>
                <a:cubicBezTo>
                  <a:pt x="4660" y="3518"/>
                  <a:pt x="4999" y="3354"/>
                  <a:pt x="5352" y="3244"/>
                </a:cubicBezTo>
                <a:cubicBezTo>
                  <a:pt x="5352" y="3173"/>
                  <a:pt x="5362" y="3004"/>
                  <a:pt x="5385" y="2747"/>
                </a:cubicBezTo>
                <a:cubicBezTo>
                  <a:pt x="5406" y="2484"/>
                  <a:pt x="5435" y="2225"/>
                  <a:pt x="5463" y="1968"/>
                </a:cubicBezTo>
                <a:cubicBezTo>
                  <a:pt x="5494" y="1708"/>
                  <a:pt x="5534" y="1476"/>
                  <a:pt x="5583" y="1264"/>
                </a:cubicBezTo>
                <a:cubicBezTo>
                  <a:pt x="5630" y="1053"/>
                  <a:pt x="5694" y="948"/>
                  <a:pt x="5769" y="948"/>
                </a:cubicBezTo>
                <a:lnTo>
                  <a:pt x="7774" y="948"/>
                </a:lnTo>
                <a:cubicBezTo>
                  <a:pt x="7833" y="948"/>
                  <a:pt x="7892" y="1053"/>
                  <a:pt x="7948" y="1264"/>
                </a:cubicBezTo>
                <a:cubicBezTo>
                  <a:pt x="8005" y="1476"/>
                  <a:pt x="8047" y="1708"/>
                  <a:pt x="8078" y="1968"/>
                </a:cubicBezTo>
                <a:cubicBezTo>
                  <a:pt x="8109" y="2225"/>
                  <a:pt x="8134" y="2484"/>
                  <a:pt x="8156" y="2747"/>
                </a:cubicBezTo>
                <a:cubicBezTo>
                  <a:pt x="8179" y="3004"/>
                  <a:pt x="8198" y="3173"/>
                  <a:pt x="8212" y="3244"/>
                </a:cubicBezTo>
                <a:cubicBezTo>
                  <a:pt x="8551" y="3354"/>
                  <a:pt x="8873" y="3512"/>
                  <a:pt x="9182" y="3715"/>
                </a:cubicBezTo>
                <a:cubicBezTo>
                  <a:pt x="9415" y="3512"/>
                  <a:pt x="9650" y="3306"/>
                  <a:pt x="9886" y="3106"/>
                </a:cubicBezTo>
                <a:cubicBezTo>
                  <a:pt x="10123" y="2899"/>
                  <a:pt x="10352" y="2691"/>
                  <a:pt x="10568" y="2476"/>
                </a:cubicBezTo>
                <a:lnTo>
                  <a:pt x="10658" y="2419"/>
                </a:lnTo>
                <a:cubicBezTo>
                  <a:pt x="10688" y="2419"/>
                  <a:pt x="10792" y="2518"/>
                  <a:pt x="10968" y="2710"/>
                </a:cubicBezTo>
                <a:cubicBezTo>
                  <a:pt x="11145" y="2905"/>
                  <a:pt x="11331" y="3117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3" y="4221"/>
                  <a:pt x="12303" y="4354"/>
                  <a:pt x="12303" y="4407"/>
                </a:cubicBezTo>
                <a:cubicBezTo>
                  <a:pt x="12303" y="4444"/>
                  <a:pt x="12253" y="4543"/>
                  <a:pt x="12152" y="4712"/>
                </a:cubicBezTo>
                <a:cubicBezTo>
                  <a:pt x="12049" y="4879"/>
                  <a:pt x="11936" y="5057"/>
                  <a:pt x="11813" y="5251"/>
                </a:cubicBezTo>
                <a:cubicBezTo>
                  <a:pt x="11689" y="5446"/>
                  <a:pt x="11568" y="5630"/>
                  <a:pt x="11453" y="5808"/>
                </a:cubicBezTo>
                <a:cubicBezTo>
                  <a:pt x="11335" y="5983"/>
                  <a:pt x="11260" y="6096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70" y="11356"/>
                </a:cubicBezTo>
                <a:cubicBezTo>
                  <a:pt x="7819" y="11229"/>
                  <a:pt x="8036" y="11057"/>
                  <a:pt x="8219" y="10837"/>
                </a:cubicBezTo>
                <a:cubicBezTo>
                  <a:pt x="8403" y="10616"/>
                  <a:pt x="8546" y="10357"/>
                  <a:pt x="8652" y="10060"/>
                </a:cubicBezTo>
                <a:cubicBezTo>
                  <a:pt x="8758" y="9761"/>
                  <a:pt x="8810" y="9447"/>
                  <a:pt x="8810" y="9111"/>
                </a:cubicBezTo>
                <a:cubicBezTo>
                  <a:pt x="8810" y="8778"/>
                  <a:pt x="8758" y="8459"/>
                  <a:pt x="8652" y="8160"/>
                </a:cubicBezTo>
                <a:cubicBezTo>
                  <a:pt x="8546" y="7858"/>
                  <a:pt x="8403" y="7592"/>
                  <a:pt x="8219" y="7372"/>
                </a:cubicBezTo>
                <a:cubicBezTo>
                  <a:pt x="8036" y="7152"/>
                  <a:pt x="7819" y="6980"/>
                  <a:pt x="7570" y="6847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7" y="6889"/>
                  <a:pt x="5329" y="7367"/>
                </a:cubicBezTo>
                <a:cubicBezTo>
                  <a:pt x="4931" y="7844"/>
                  <a:pt x="4731" y="8425"/>
                  <a:pt x="4731" y="9111"/>
                </a:cubicBezTo>
                <a:cubicBezTo>
                  <a:pt x="4731" y="9447"/>
                  <a:pt x="4785" y="9761"/>
                  <a:pt x="4896" y="10060"/>
                </a:cubicBezTo>
                <a:cubicBezTo>
                  <a:pt x="5004" y="10357"/>
                  <a:pt x="5150" y="10616"/>
                  <a:pt x="5334" y="10837"/>
                </a:cubicBezTo>
                <a:cubicBezTo>
                  <a:pt x="5517" y="11057"/>
                  <a:pt x="5736" y="11229"/>
                  <a:pt x="5988" y="11356"/>
                </a:cubicBezTo>
                <a:cubicBezTo>
                  <a:pt x="6240" y="11480"/>
                  <a:pt x="6501" y="11545"/>
                  <a:pt x="6781" y="11545"/>
                </a:cubicBezTo>
                <a:moveTo>
                  <a:pt x="20496" y="16952"/>
                </a:moveTo>
                <a:cubicBezTo>
                  <a:pt x="20428" y="17294"/>
                  <a:pt x="20341" y="17613"/>
                  <a:pt x="20235" y="17913"/>
                </a:cubicBezTo>
                <a:cubicBezTo>
                  <a:pt x="20251" y="17963"/>
                  <a:pt x="20294" y="18051"/>
                  <a:pt x="20364" y="18161"/>
                </a:cubicBezTo>
                <a:cubicBezTo>
                  <a:pt x="20437" y="18274"/>
                  <a:pt x="20508" y="18398"/>
                  <a:pt x="20574" y="18528"/>
                </a:cubicBezTo>
                <a:cubicBezTo>
                  <a:pt x="20642" y="18655"/>
                  <a:pt x="20701" y="18779"/>
                  <a:pt x="20755" y="18898"/>
                </a:cubicBezTo>
                <a:cubicBezTo>
                  <a:pt x="20807" y="19014"/>
                  <a:pt x="20833" y="19098"/>
                  <a:pt x="20833" y="19141"/>
                </a:cubicBezTo>
                <a:cubicBezTo>
                  <a:pt x="20833" y="19177"/>
                  <a:pt x="20762" y="19282"/>
                  <a:pt x="20626" y="19460"/>
                </a:cubicBezTo>
                <a:cubicBezTo>
                  <a:pt x="20487" y="19635"/>
                  <a:pt x="20324" y="19821"/>
                  <a:pt x="20141" y="20013"/>
                </a:cubicBezTo>
                <a:cubicBezTo>
                  <a:pt x="19957" y="20205"/>
                  <a:pt x="19778" y="20389"/>
                  <a:pt x="19611" y="20558"/>
                </a:cubicBezTo>
                <a:cubicBezTo>
                  <a:pt x="19442" y="20730"/>
                  <a:pt x="19333" y="20849"/>
                  <a:pt x="19289" y="20911"/>
                </a:cubicBezTo>
                <a:lnTo>
                  <a:pt x="19199" y="20968"/>
                </a:lnTo>
                <a:cubicBezTo>
                  <a:pt x="19169" y="20968"/>
                  <a:pt x="19107" y="20928"/>
                  <a:pt x="19013" y="20852"/>
                </a:cubicBezTo>
                <a:cubicBezTo>
                  <a:pt x="18919" y="20773"/>
                  <a:pt x="18823" y="20685"/>
                  <a:pt x="18726" y="20586"/>
                </a:cubicBezTo>
                <a:cubicBezTo>
                  <a:pt x="18630" y="20488"/>
                  <a:pt x="18533" y="20392"/>
                  <a:pt x="18439" y="20295"/>
                </a:cubicBezTo>
                <a:cubicBezTo>
                  <a:pt x="18345" y="20199"/>
                  <a:pt x="18284" y="20137"/>
                  <a:pt x="18253" y="20101"/>
                </a:cubicBezTo>
                <a:cubicBezTo>
                  <a:pt x="17975" y="20208"/>
                  <a:pt x="17681" y="20295"/>
                  <a:pt x="17373" y="20358"/>
                </a:cubicBezTo>
                <a:cubicBezTo>
                  <a:pt x="17359" y="20411"/>
                  <a:pt x="17323" y="20510"/>
                  <a:pt x="17274" y="20649"/>
                </a:cubicBezTo>
                <a:cubicBezTo>
                  <a:pt x="17220" y="20787"/>
                  <a:pt x="17161" y="20925"/>
                  <a:pt x="17097" y="21061"/>
                </a:cubicBezTo>
                <a:cubicBezTo>
                  <a:pt x="17034" y="21196"/>
                  <a:pt x="16973" y="21320"/>
                  <a:pt x="16911" y="21431"/>
                </a:cubicBezTo>
                <a:cubicBezTo>
                  <a:pt x="16853" y="21546"/>
                  <a:pt x="16798" y="21600"/>
                  <a:pt x="16754" y="21600"/>
                </a:cubicBezTo>
                <a:cubicBezTo>
                  <a:pt x="16709" y="21600"/>
                  <a:pt x="16577" y="21569"/>
                  <a:pt x="16361" y="21498"/>
                </a:cubicBezTo>
                <a:cubicBezTo>
                  <a:pt x="16142" y="21431"/>
                  <a:pt x="15906" y="21349"/>
                  <a:pt x="15655" y="21247"/>
                </a:cubicBezTo>
                <a:cubicBezTo>
                  <a:pt x="15405" y="21148"/>
                  <a:pt x="15179" y="21044"/>
                  <a:pt x="14979" y="20931"/>
                </a:cubicBezTo>
                <a:cubicBezTo>
                  <a:pt x="14779" y="20818"/>
                  <a:pt x="14680" y="20719"/>
                  <a:pt x="14680" y="20629"/>
                </a:cubicBezTo>
                <a:cubicBezTo>
                  <a:pt x="14680" y="20420"/>
                  <a:pt x="14699" y="20205"/>
                  <a:pt x="14737" y="19985"/>
                </a:cubicBezTo>
                <a:cubicBezTo>
                  <a:pt x="14774" y="19765"/>
                  <a:pt x="14810" y="19556"/>
                  <a:pt x="14838" y="19355"/>
                </a:cubicBezTo>
                <a:cubicBezTo>
                  <a:pt x="14718" y="19248"/>
                  <a:pt x="14612" y="19129"/>
                  <a:pt x="14518" y="18999"/>
                </a:cubicBezTo>
                <a:cubicBezTo>
                  <a:pt x="14424" y="18870"/>
                  <a:pt x="14339" y="18731"/>
                  <a:pt x="14264" y="18587"/>
                </a:cubicBezTo>
                <a:cubicBezTo>
                  <a:pt x="14092" y="18607"/>
                  <a:pt x="13920" y="18618"/>
                  <a:pt x="13750" y="18630"/>
                </a:cubicBezTo>
                <a:cubicBezTo>
                  <a:pt x="13583" y="18638"/>
                  <a:pt x="13414" y="18641"/>
                  <a:pt x="13251" y="18641"/>
                </a:cubicBezTo>
                <a:lnTo>
                  <a:pt x="13087" y="18641"/>
                </a:lnTo>
                <a:cubicBezTo>
                  <a:pt x="13037" y="18641"/>
                  <a:pt x="13007" y="18590"/>
                  <a:pt x="12990" y="18491"/>
                </a:cubicBezTo>
                <a:cubicBezTo>
                  <a:pt x="12976" y="18418"/>
                  <a:pt x="12945" y="18260"/>
                  <a:pt x="12901" y="18011"/>
                </a:cubicBezTo>
                <a:cubicBezTo>
                  <a:pt x="12856" y="17763"/>
                  <a:pt x="12804" y="17503"/>
                  <a:pt x="12748" y="17229"/>
                </a:cubicBezTo>
                <a:cubicBezTo>
                  <a:pt x="12691" y="16953"/>
                  <a:pt x="12644" y="16704"/>
                  <a:pt x="12609" y="16478"/>
                </a:cubicBezTo>
                <a:cubicBezTo>
                  <a:pt x="12569" y="16252"/>
                  <a:pt x="12552" y="16123"/>
                  <a:pt x="12552" y="16086"/>
                </a:cubicBezTo>
                <a:cubicBezTo>
                  <a:pt x="12552" y="16032"/>
                  <a:pt x="12602" y="15973"/>
                  <a:pt x="12703" y="15911"/>
                </a:cubicBezTo>
                <a:cubicBezTo>
                  <a:pt x="12804" y="15849"/>
                  <a:pt x="12922" y="15784"/>
                  <a:pt x="13054" y="15713"/>
                </a:cubicBezTo>
                <a:cubicBezTo>
                  <a:pt x="13183" y="15645"/>
                  <a:pt x="13310" y="15592"/>
                  <a:pt x="13430" y="15546"/>
                </a:cubicBezTo>
                <a:cubicBezTo>
                  <a:pt x="13550" y="15501"/>
                  <a:pt x="13633" y="15470"/>
                  <a:pt x="13677" y="15453"/>
                </a:cubicBezTo>
                <a:cubicBezTo>
                  <a:pt x="13708" y="15241"/>
                  <a:pt x="13743" y="15069"/>
                  <a:pt x="13786" y="14922"/>
                </a:cubicBezTo>
                <a:cubicBezTo>
                  <a:pt x="13826" y="14778"/>
                  <a:pt x="13885" y="14615"/>
                  <a:pt x="13960" y="14423"/>
                </a:cubicBezTo>
                <a:cubicBezTo>
                  <a:pt x="13929" y="14389"/>
                  <a:pt x="13882" y="14310"/>
                  <a:pt x="13814" y="14194"/>
                </a:cubicBezTo>
                <a:cubicBezTo>
                  <a:pt x="13746" y="14075"/>
                  <a:pt x="13677" y="13951"/>
                  <a:pt x="13604" y="13824"/>
                </a:cubicBezTo>
                <a:cubicBezTo>
                  <a:pt x="13534" y="13694"/>
                  <a:pt x="13470" y="13567"/>
                  <a:pt x="13419" y="13446"/>
                </a:cubicBezTo>
                <a:cubicBezTo>
                  <a:pt x="13367" y="13325"/>
                  <a:pt x="13341" y="13243"/>
                  <a:pt x="13341" y="13209"/>
                </a:cubicBezTo>
                <a:cubicBezTo>
                  <a:pt x="13341" y="13172"/>
                  <a:pt x="13409" y="13065"/>
                  <a:pt x="13548" y="12887"/>
                </a:cubicBezTo>
                <a:cubicBezTo>
                  <a:pt x="13687" y="12715"/>
                  <a:pt x="13849" y="12531"/>
                  <a:pt x="14033" y="12336"/>
                </a:cubicBezTo>
                <a:cubicBezTo>
                  <a:pt x="14216" y="12144"/>
                  <a:pt x="14393" y="11961"/>
                  <a:pt x="14562" y="11797"/>
                </a:cubicBezTo>
                <a:cubicBezTo>
                  <a:pt x="14732" y="11628"/>
                  <a:pt x="14838" y="11517"/>
                  <a:pt x="14883" y="11467"/>
                </a:cubicBezTo>
                <a:lnTo>
                  <a:pt x="14974" y="11410"/>
                </a:lnTo>
                <a:cubicBezTo>
                  <a:pt x="15005" y="11410"/>
                  <a:pt x="15066" y="11450"/>
                  <a:pt x="15160" y="11526"/>
                </a:cubicBezTo>
                <a:cubicBezTo>
                  <a:pt x="15254" y="11599"/>
                  <a:pt x="15349" y="11690"/>
                  <a:pt x="15447" y="11789"/>
                </a:cubicBezTo>
                <a:cubicBezTo>
                  <a:pt x="15544" y="11887"/>
                  <a:pt x="15640" y="11983"/>
                  <a:pt x="15735" y="12076"/>
                </a:cubicBezTo>
                <a:cubicBezTo>
                  <a:pt x="15829" y="12175"/>
                  <a:pt x="15890" y="12237"/>
                  <a:pt x="15920" y="12277"/>
                </a:cubicBezTo>
                <a:cubicBezTo>
                  <a:pt x="16184" y="12167"/>
                  <a:pt x="16469" y="12082"/>
                  <a:pt x="16777" y="12017"/>
                </a:cubicBezTo>
                <a:cubicBezTo>
                  <a:pt x="16791" y="11964"/>
                  <a:pt x="16827" y="11868"/>
                  <a:pt x="16878" y="11726"/>
                </a:cubicBezTo>
                <a:cubicBezTo>
                  <a:pt x="16930" y="11588"/>
                  <a:pt x="16991" y="11450"/>
                  <a:pt x="17064" y="11317"/>
                </a:cubicBezTo>
                <a:cubicBezTo>
                  <a:pt x="17135" y="11178"/>
                  <a:pt x="17201" y="11057"/>
                  <a:pt x="17262" y="10941"/>
                </a:cubicBezTo>
                <a:cubicBezTo>
                  <a:pt x="17321" y="10831"/>
                  <a:pt x="17373" y="10775"/>
                  <a:pt x="17420" y="10775"/>
                </a:cubicBezTo>
                <a:cubicBezTo>
                  <a:pt x="17448" y="10775"/>
                  <a:pt x="17575" y="10806"/>
                  <a:pt x="17803" y="10871"/>
                </a:cubicBezTo>
                <a:cubicBezTo>
                  <a:pt x="18027" y="10930"/>
                  <a:pt x="18265" y="11015"/>
                  <a:pt x="18517" y="11119"/>
                </a:cubicBezTo>
                <a:cubicBezTo>
                  <a:pt x="18768" y="11224"/>
                  <a:pt x="18997" y="11328"/>
                  <a:pt x="19199" y="11438"/>
                </a:cubicBezTo>
                <a:cubicBezTo>
                  <a:pt x="19402" y="11546"/>
                  <a:pt x="19503" y="11647"/>
                  <a:pt x="19503" y="11746"/>
                </a:cubicBezTo>
                <a:cubicBezTo>
                  <a:pt x="19503" y="11955"/>
                  <a:pt x="19482" y="12167"/>
                  <a:pt x="19442" y="12384"/>
                </a:cubicBezTo>
                <a:cubicBezTo>
                  <a:pt x="19399" y="12599"/>
                  <a:pt x="19364" y="12810"/>
                  <a:pt x="19333" y="13017"/>
                </a:cubicBezTo>
                <a:cubicBezTo>
                  <a:pt x="19453" y="13124"/>
                  <a:pt x="19562" y="13245"/>
                  <a:pt x="19656" y="13375"/>
                </a:cubicBezTo>
                <a:cubicBezTo>
                  <a:pt x="19750" y="13505"/>
                  <a:pt x="19835" y="13643"/>
                  <a:pt x="19910" y="13787"/>
                </a:cubicBezTo>
                <a:cubicBezTo>
                  <a:pt x="20096" y="13771"/>
                  <a:pt x="20282" y="13756"/>
                  <a:pt x="20466" y="13748"/>
                </a:cubicBezTo>
                <a:cubicBezTo>
                  <a:pt x="20651" y="13737"/>
                  <a:pt x="20830" y="13734"/>
                  <a:pt x="21002" y="13734"/>
                </a:cubicBezTo>
                <a:cubicBezTo>
                  <a:pt x="21061" y="13734"/>
                  <a:pt x="21129" y="13852"/>
                  <a:pt x="21205" y="14092"/>
                </a:cubicBezTo>
                <a:cubicBezTo>
                  <a:pt x="21280" y="14333"/>
                  <a:pt x="21346" y="14604"/>
                  <a:pt x="21402" y="14911"/>
                </a:cubicBezTo>
                <a:cubicBezTo>
                  <a:pt x="21459" y="15216"/>
                  <a:pt x="21506" y="15507"/>
                  <a:pt x="21544" y="15784"/>
                </a:cubicBezTo>
                <a:cubicBezTo>
                  <a:pt x="21581" y="16058"/>
                  <a:pt x="21600" y="16236"/>
                  <a:pt x="21600" y="16315"/>
                </a:cubicBezTo>
                <a:cubicBezTo>
                  <a:pt x="21600" y="16371"/>
                  <a:pt x="21548" y="16427"/>
                  <a:pt x="21447" y="16492"/>
                </a:cubicBezTo>
                <a:cubicBezTo>
                  <a:pt x="21346" y="16554"/>
                  <a:pt x="21235" y="16614"/>
                  <a:pt x="21115" y="16665"/>
                </a:cubicBezTo>
                <a:cubicBezTo>
                  <a:pt x="20995" y="16721"/>
                  <a:pt x="20873" y="16777"/>
                  <a:pt x="20748" y="16837"/>
                </a:cubicBezTo>
                <a:cubicBezTo>
                  <a:pt x="20623" y="16893"/>
                  <a:pt x="20541" y="16933"/>
                  <a:pt x="20496" y="16952"/>
                </a:cubicBezTo>
                <a:moveTo>
                  <a:pt x="20515" y="6070"/>
                </a:moveTo>
                <a:cubicBezTo>
                  <a:pt x="20416" y="6395"/>
                  <a:pt x="20301" y="6678"/>
                  <a:pt x="20164" y="6920"/>
                </a:cubicBezTo>
                <a:cubicBezTo>
                  <a:pt x="20181" y="6960"/>
                  <a:pt x="20211" y="7030"/>
                  <a:pt x="20256" y="7143"/>
                </a:cubicBezTo>
                <a:cubicBezTo>
                  <a:pt x="20301" y="7256"/>
                  <a:pt x="20353" y="7378"/>
                  <a:pt x="20409" y="7510"/>
                </a:cubicBezTo>
                <a:cubicBezTo>
                  <a:pt x="20463" y="7640"/>
                  <a:pt x="20510" y="7759"/>
                  <a:pt x="20550" y="7869"/>
                </a:cubicBezTo>
                <a:cubicBezTo>
                  <a:pt x="20586" y="7974"/>
                  <a:pt x="20604" y="8041"/>
                  <a:pt x="20604" y="8058"/>
                </a:cubicBezTo>
                <a:cubicBezTo>
                  <a:pt x="20604" y="8112"/>
                  <a:pt x="20520" y="8216"/>
                  <a:pt x="20353" y="8375"/>
                </a:cubicBezTo>
                <a:cubicBezTo>
                  <a:pt x="20183" y="8533"/>
                  <a:pt x="19995" y="8696"/>
                  <a:pt x="19788" y="8863"/>
                </a:cubicBezTo>
                <a:cubicBezTo>
                  <a:pt x="19581" y="9027"/>
                  <a:pt x="19388" y="9176"/>
                  <a:pt x="19209" y="9309"/>
                </a:cubicBezTo>
                <a:cubicBezTo>
                  <a:pt x="19027" y="9439"/>
                  <a:pt x="18931" y="9501"/>
                  <a:pt x="18914" y="9501"/>
                </a:cubicBezTo>
                <a:cubicBezTo>
                  <a:pt x="18886" y="9501"/>
                  <a:pt x="18832" y="9462"/>
                  <a:pt x="18757" y="9374"/>
                </a:cubicBezTo>
                <a:cubicBezTo>
                  <a:pt x="18684" y="9289"/>
                  <a:pt x="18601" y="9193"/>
                  <a:pt x="18514" y="9083"/>
                </a:cubicBezTo>
                <a:cubicBezTo>
                  <a:pt x="18430" y="8979"/>
                  <a:pt x="18352" y="8871"/>
                  <a:pt x="18284" y="8767"/>
                </a:cubicBezTo>
                <a:cubicBezTo>
                  <a:pt x="18215" y="8663"/>
                  <a:pt x="18168" y="8592"/>
                  <a:pt x="18138" y="8558"/>
                </a:cubicBezTo>
                <a:cubicBezTo>
                  <a:pt x="18032" y="8592"/>
                  <a:pt x="17926" y="8620"/>
                  <a:pt x="17815" y="8640"/>
                </a:cubicBezTo>
                <a:cubicBezTo>
                  <a:pt x="17707" y="8657"/>
                  <a:pt x="17596" y="8657"/>
                  <a:pt x="17483" y="8640"/>
                </a:cubicBezTo>
                <a:lnTo>
                  <a:pt x="17326" y="8640"/>
                </a:lnTo>
                <a:cubicBezTo>
                  <a:pt x="17297" y="8674"/>
                  <a:pt x="17250" y="8750"/>
                  <a:pt x="17192" y="8863"/>
                </a:cubicBezTo>
                <a:cubicBezTo>
                  <a:pt x="17130" y="8973"/>
                  <a:pt x="17067" y="9092"/>
                  <a:pt x="16994" y="9213"/>
                </a:cubicBezTo>
                <a:cubicBezTo>
                  <a:pt x="16923" y="9335"/>
                  <a:pt x="16853" y="9442"/>
                  <a:pt x="16784" y="9529"/>
                </a:cubicBezTo>
                <a:cubicBezTo>
                  <a:pt x="16718" y="9620"/>
                  <a:pt x="16669" y="9668"/>
                  <a:pt x="16638" y="9668"/>
                </a:cubicBezTo>
                <a:cubicBezTo>
                  <a:pt x="16610" y="9668"/>
                  <a:pt x="16495" y="9617"/>
                  <a:pt x="16302" y="9518"/>
                </a:cubicBezTo>
                <a:cubicBezTo>
                  <a:pt x="16106" y="9419"/>
                  <a:pt x="15902" y="9304"/>
                  <a:pt x="15687" y="9171"/>
                </a:cubicBezTo>
                <a:cubicBezTo>
                  <a:pt x="15473" y="9041"/>
                  <a:pt x="15278" y="8911"/>
                  <a:pt x="15101" y="8778"/>
                </a:cubicBezTo>
                <a:cubicBezTo>
                  <a:pt x="14925" y="8649"/>
                  <a:pt x="14835" y="8558"/>
                  <a:pt x="14835" y="8505"/>
                </a:cubicBezTo>
                <a:cubicBezTo>
                  <a:pt x="14835" y="8488"/>
                  <a:pt x="14847" y="8420"/>
                  <a:pt x="14868" y="8307"/>
                </a:cubicBezTo>
                <a:cubicBezTo>
                  <a:pt x="14892" y="8194"/>
                  <a:pt x="14923" y="8073"/>
                  <a:pt x="14960" y="7948"/>
                </a:cubicBezTo>
                <a:cubicBezTo>
                  <a:pt x="14998" y="7824"/>
                  <a:pt x="15031" y="7700"/>
                  <a:pt x="15061" y="7579"/>
                </a:cubicBezTo>
                <a:cubicBezTo>
                  <a:pt x="15092" y="7457"/>
                  <a:pt x="15113" y="7378"/>
                  <a:pt x="15130" y="7341"/>
                </a:cubicBezTo>
                <a:cubicBezTo>
                  <a:pt x="14958" y="7132"/>
                  <a:pt x="14814" y="6867"/>
                  <a:pt x="14701" y="6542"/>
                </a:cubicBezTo>
                <a:cubicBezTo>
                  <a:pt x="14303" y="6525"/>
                  <a:pt x="14021" y="6503"/>
                  <a:pt x="13856" y="6475"/>
                </a:cubicBezTo>
                <a:cubicBezTo>
                  <a:pt x="13692" y="6446"/>
                  <a:pt x="13581" y="6364"/>
                  <a:pt x="13529" y="6226"/>
                </a:cubicBezTo>
                <a:cubicBezTo>
                  <a:pt x="13477" y="6085"/>
                  <a:pt x="13459" y="5850"/>
                  <a:pt x="13473" y="5514"/>
                </a:cubicBezTo>
                <a:cubicBezTo>
                  <a:pt x="13489" y="5184"/>
                  <a:pt x="13473" y="4693"/>
                  <a:pt x="13428" y="4043"/>
                </a:cubicBezTo>
                <a:cubicBezTo>
                  <a:pt x="13428" y="3987"/>
                  <a:pt x="13475" y="3936"/>
                  <a:pt x="13569" y="3880"/>
                </a:cubicBezTo>
                <a:cubicBezTo>
                  <a:pt x="13663" y="3826"/>
                  <a:pt x="13774" y="3784"/>
                  <a:pt x="13901" y="3744"/>
                </a:cubicBezTo>
                <a:cubicBezTo>
                  <a:pt x="14028" y="3707"/>
                  <a:pt x="14155" y="3685"/>
                  <a:pt x="14280" y="3665"/>
                </a:cubicBezTo>
                <a:cubicBezTo>
                  <a:pt x="14402" y="3645"/>
                  <a:pt x="14487" y="3628"/>
                  <a:pt x="14532" y="3609"/>
                </a:cubicBezTo>
                <a:cubicBezTo>
                  <a:pt x="14607" y="3315"/>
                  <a:pt x="14722" y="3024"/>
                  <a:pt x="14880" y="2747"/>
                </a:cubicBezTo>
                <a:cubicBezTo>
                  <a:pt x="14866" y="2708"/>
                  <a:pt x="14835" y="2632"/>
                  <a:pt x="14791" y="2510"/>
                </a:cubicBezTo>
                <a:cubicBezTo>
                  <a:pt x="14746" y="2389"/>
                  <a:pt x="14699" y="2265"/>
                  <a:pt x="14650" y="2137"/>
                </a:cubicBezTo>
                <a:cubicBezTo>
                  <a:pt x="14602" y="2010"/>
                  <a:pt x="14558" y="1897"/>
                  <a:pt x="14522" y="1793"/>
                </a:cubicBezTo>
                <a:cubicBezTo>
                  <a:pt x="14482" y="1689"/>
                  <a:pt x="14466" y="1618"/>
                  <a:pt x="14466" y="1584"/>
                </a:cubicBezTo>
                <a:cubicBezTo>
                  <a:pt x="14466" y="1528"/>
                  <a:pt x="14546" y="1429"/>
                  <a:pt x="14706" y="1279"/>
                </a:cubicBezTo>
                <a:cubicBezTo>
                  <a:pt x="14868" y="1130"/>
                  <a:pt x="15052" y="971"/>
                  <a:pt x="15259" y="805"/>
                </a:cubicBezTo>
                <a:cubicBezTo>
                  <a:pt x="15464" y="641"/>
                  <a:pt x="15659" y="491"/>
                  <a:pt x="15840" y="367"/>
                </a:cubicBezTo>
                <a:cubicBezTo>
                  <a:pt x="16019" y="240"/>
                  <a:pt x="16125" y="178"/>
                  <a:pt x="16154" y="178"/>
                </a:cubicBezTo>
                <a:cubicBezTo>
                  <a:pt x="16184" y="178"/>
                  <a:pt x="16234" y="217"/>
                  <a:pt x="16302" y="296"/>
                </a:cubicBezTo>
                <a:cubicBezTo>
                  <a:pt x="16368" y="381"/>
                  <a:pt x="16445" y="477"/>
                  <a:pt x="16532" y="590"/>
                </a:cubicBezTo>
                <a:cubicBezTo>
                  <a:pt x="16620" y="700"/>
                  <a:pt x="16695" y="808"/>
                  <a:pt x="16763" y="906"/>
                </a:cubicBezTo>
                <a:cubicBezTo>
                  <a:pt x="16829" y="1005"/>
                  <a:pt x="16878" y="1073"/>
                  <a:pt x="16909" y="1110"/>
                </a:cubicBezTo>
                <a:cubicBezTo>
                  <a:pt x="17015" y="1073"/>
                  <a:pt x="17123" y="1048"/>
                  <a:pt x="17229" y="1028"/>
                </a:cubicBezTo>
                <a:cubicBezTo>
                  <a:pt x="17340" y="1008"/>
                  <a:pt x="17450" y="1008"/>
                  <a:pt x="17563" y="1028"/>
                </a:cubicBezTo>
                <a:lnTo>
                  <a:pt x="17721" y="1028"/>
                </a:lnTo>
                <a:cubicBezTo>
                  <a:pt x="17735" y="994"/>
                  <a:pt x="17778" y="918"/>
                  <a:pt x="17846" y="805"/>
                </a:cubicBezTo>
                <a:cubicBezTo>
                  <a:pt x="17912" y="692"/>
                  <a:pt x="17982" y="579"/>
                  <a:pt x="18053" y="460"/>
                </a:cubicBezTo>
                <a:cubicBezTo>
                  <a:pt x="18124" y="342"/>
                  <a:pt x="18189" y="237"/>
                  <a:pt x="18251" y="144"/>
                </a:cubicBezTo>
                <a:cubicBezTo>
                  <a:pt x="18310" y="51"/>
                  <a:pt x="18354" y="0"/>
                  <a:pt x="18385" y="0"/>
                </a:cubicBezTo>
                <a:cubicBezTo>
                  <a:pt x="18415" y="0"/>
                  <a:pt x="18528" y="54"/>
                  <a:pt x="18724" y="158"/>
                </a:cubicBezTo>
                <a:cubicBezTo>
                  <a:pt x="18919" y="260"/>
                  <a:pt x="19129" y="378"/>
                  <a:pt x="19350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2" y="1019"/>
                  <a:pt x="20211" y="1110"/>
                  <a:pt x="20211" y="1163"/>
                </a:cubicBezTo>
                <a:cubicBezTo>
                  <a:pt x="20211" y="1200"/>
                  <a:pt x="20197" y="1268"/>
                  <a:pt x="20164" y="1372"/>
                </a:cubicBezTo>
                <a:cubicBezTo>
                  <a:pt x="20136" y="1477"/>
                  <a:pt x="20105" y="1593"/>
                  <a:pt x="20075" y="1725"/>
                </a:cubicBezTo>
                <a:cubicBezTo>
                  <a:pt x="20047" y="1855"/>
                  <a:pt x="20014" y="1979"/>
                  <a:pt x="19981" y="2095"/>
                </a:cubicBezTo>
                <a:cubicBezTo>
                  <a:pt x="19945" y="2214"/>
                  <a:pt x="19922" y="2290"/>
                  <a:pt x="19908" y="2327"/>
                </a:cubicBezTo>
                <a:cubicBezTo>
                  <a:pt x="20058" y="2552"/>
                  <a:pt x="20204" y="2824"/>
                  <a:pt x="20345" y="3137"/>
                </a:cubicBezTo>
                <a:cubicBezTo>
                  <a:pt x="20729" y="3174"/>
                  <a:pt x="21007" y="3205"/>
                  <a:pt x="21181" y="3233"/>
                </a:cubicBezTo>
                <a:cubicBezTo>
                  <a:pt x="21353" y="3258"/>
                  <a:pt x="21461" y="3343"/>
                  <a:pt x="21506" y="3478"/>
                </a:cubicBezTo>
                <a:cubicBezTo>
                  <a:pt x="21551" y="3623"/>
                  <a:pt x="21572" y="3854"/>
                  <a:pt x="21562" y="4184"/>
                </a:cubicBezTo>
                <a:cubicBezTo>
                  <a:pt x="21555" y="4515"/>
                  <a:pt x="21567" y="4995"/>
                  <a:pt x="21598" y="5624"/>
                </a:cubicBezTo>
                <a:cubicBezTo>
                  <a:pt x="21598" y="5678"/>
                  <a:pt x="21551" y="5735"/>
                  <a:pt x="21456" y="5794"/>
                </a:cubicBezTo>
                <a:cubicBezTo>
                  <a:pt x="21362" y="5850"/>
                  <a:pt x="21254" y="5901"/>
                  <a:pt x="21136" y="5935"/>
                </a:cubicBezTo>
                <a:cubicBezTo>
                  <a:pt x="21014" y="5972"/>
                  <a:pt x="20894" y="6000"/>
                  <a:pt x="20769" y="6017"/>
                </a:cubicBezTo>
                <a:cubicBezTo>
                  <a:pt x="20647" y="6034"/>
                  <a:pt x="20560" y="6054"/>
                  <a:pt x="20515" y="6070"/>
                </a:cubicBezTo>
                <a:moveTo>
                  <a:pt x="15739" y="16167"/>
                </a:moveTo>
                <a:cubicBezTo>
                  <a:pt x="15739" y="16611"/>
                  <a:pt x="15869" y="16992"/>
                  <a:pt x="16130" y="17317"/>
                </a:cubicBezTo>
                <a:cubicBezTo>
                  <a:pt x="16389" y="17641"/>
                  <a:pt x="16704" y="17802"/>
                  <a:pt x="17081" y="17802"/>
                </a:cubicBezTo>
                <a:cubicBezTo>
                  <a:pt x="17448" y="17802"/>
                  <a:pt x="17766" y="17647"/>
                  <a:pt x="18034" y="17339"/>
                </a:cubicBezTo>
                <a:cubicBezTo>
                  <a:pt x="18300" y="17023"/>
                  <a:pt x="18434" y="16639"/>
                  <a:pt x="18434" y="16167"/>
                </a:cubicBezTo>
                <a:cubicBezTo>
                  <a:pt x="18434" y="15724"/>
                  <a:pt x="18302" y="15351"/>
                  <a:pt x="18044" y="15038"/>
                </a:cubicBezTo>
                <a:cubicBezTo>
                  <a:pt x="17785" y="14727"/>
                  <a:pt x="17465" y="14572"/>
                  <a:pt x="17081" y="14572"/>
                </a:cubicBezTo>
                <a:cubicBezTo>
                  <a:pt x="16714" y="14572"/>
                  <a:pt x="16396" y="14727"/>
                  <a:pt x="16135" y="15038"/>
                </a:cubicBezTo>
                <a:cubicBezTo>
                  <a:pt x="15869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9"/>
                  <a:pt x="16410" y="5602"/>
                  <a:pt x="16648" y="5887"/>
                </a:cubicBezTo>
                <a:cubicBezTo>
                  <a:pt x="16883" y="6172"/>
                  <a:pt x="17173" y="6313"/>
                  <a:pt x="17509" y="6313"/>
                </a:cubicBezTo>
                <a:cubicBezTo>
                  <a:pt x="17862" y="6313"/>
                  <a:pt x="18159" y="6172"/>
                  <a:pt x="18399" y="5887"/>
                </a:cubicBezTo>
                <a:cubicBezTo>
                  <a:pt x="18639" y="5602"/>
                  <a:pt x="18759" y="5257"/>
                  <a:pt x="18759" y="4853"/>
                </a:cubicBezTo>
                <a:cubicBezTo>
                  <a:pt x="18759" y="4430"/>
                  <a:pt x="18641" y="4074"/>
                  <a:pt x="18404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8" y="3786"/>
                </a:cubicBezTo>
                <a:cubicBezTo>
                  <a:pt x="16408" y="4074"/>
                  <a:pt x="16292" y="4421"/>
                  <a:pt x="16292" y="482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0" name="Shape 549"/>
          <p:cNvSpPr/>
          <p:nvPr/>
        </p:nvSpPr>
        <p:spPr bwMode="auto">
          <a:xfrm>
            <a:off x="5915818" y="2256631"/>
            <a:ext cx="2527300" cy="1276350"/>
          </a:xfrm>
          <a:custGeom>
            <a:avLst/>
            <a:gdLst>
              <a:gd name="T0" fmla="*/ 5499 w 21600"/>
              <a:gd name="T1" fmla="*/ 0 h 21600"/>
              <a:gd name="T2" fmla="*/ 364703 w 21600"/>
              <a:gd name="T3" fmla="*/ 642134 h 21600"/>
              <a:gd name="T4" fmla="*/ 0 w 21600"/>
              <a:gd name="T5" fmla="*/ 1276350 h 21600"/>
              <a:gd name="T6" fmla="*/ 2169851 w 21600"/>
              <a:gd name="T7" fmla="*/ 1276350 h 21600"/>
              <a:gd name="T8" fmla="*/ 2527300 w 21600"/>
              <a:gd name="T9" fmla="*/ 647807 h 21600"/>
              <a:gd name="T10" fmla="*/ 2184593 w 21600"/>
              <a:gd name="T11" fmla="*/ 1064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1" name="Shape 553"/>
          <p:cNvSpPr/>
          <p:nvPr/>
        </p:nvSpPr>
        <p:spPr bwMode="auto">
          <a:xfrm>
            <a:off x="6957218" y="2640806"/>
            <a:ext cx="584200" cy="488950"/>
          </a:xfrm>
          <a:custGeom>
            <a:avLst/>
            <a:gdLst>
              <a:gd name="T0" fmla="*/ 285501 w 21600"/>
              <a:gd name="T1" fmla="*/ 3509 h 21600"/>
              <a:gd name="T2" fmla="*/ 384571 w 21600"/>
              <a:gd name="T3" fmla="*/ 37645 h 21600"/>
              <a:gd name="T4" fmla="*/ 462167 w 21600"/>
              <a:gd name="T5" fmla="*/ 118367 h 21600"/>
              <a:gd name="T6" fmla="*/ 462167 w 21600"/>
              <a:gd name="T7" fmla="*/ 230033 h 21600"/>
              <a:gd name="T8" fmla="*/ 384571 w 21600"/>
              <a:gd name="T9" fmla="*/ 310551 h 21600"/>
              <a:gd name="T10" fmla="*/ 237061 w 21600"/>
              <a:gd name="T11" fmla="*/ 348535 h 21600"/>
              <a:gd name="T12" fmla="*/ 192894 w 21600"/>
              <a:gd name="T13" fmla="*/ 345389 h 21600"/>
              <a:gd name="T14" fmla="*/ 77407 w 21600"/>
              <a:gd name="T15" fmla="*/ 395755 h 21600"/>
              <a:gd name="T16" fmla="*/ 57095 w 21600"/>
              <a:gd name="T17" fmla="*/ 394601 h 21600"/>
              <a:gd name="T18" fmla="*/ 56527 w 21600"/>
              <a:gd name="T19" fmla="*/ 381947 h 21600"/>
              <a:gd name="T20" fmla="*/ 82762 w 21600"/>
              <a:gd name="T21" fmla="*/ 348535 h 21600"/>
              <a:gd name="T22" fmla="*/ 57419 w 21600"/>
              <a:gd name="T23" fmla="*/ 287620 h 21600"/>
              <a:gd name="T24" fmla="*/ 7438 w 21600"/>
              <a:gd name="T25" fmla="*/ 217832 h 21600"/>
              <a:gd name="T26" fmla="*/ 12171 w 21600"/>
              <a:gd name="T27" fmla="*/ 118570 h 21600"/>
              <a:gd name="T28" fmla="*/ 90524 w 21600"/>
              <a:gd name="T29" fmla="*/ 37645 h 21600"/>
              <a:gd name="T30" fmla="*/ 189378 w 21600"/>
              <a:gd name="T31" fmla="*/ 3395 h 21600"/>
              <a:gd name="T32" fmla="*/ 237061 w 21600"/>
              <a:gd name="T33" fmla="*/ 48895 h 21600"/>
              <a:gd name="T34" fmla="*/ 156598 w 21600"/>
              <a:gd name="T35" fmla="*/ 61549 h 21600"/>
              <a:gd name="T36" fmla="*/ 84222 w 21600"/>
              <a:gd name="T37" fmla="*/ 101887 h 21600"/>
              <a:gd name="T38" fmla="*/ 48764 w 21600"/>
              <a:gd name="T39" fmla="*/ 174370 h 21600"/>
              <a:gd name="T40" fmla="*/ 81599 w 21600"/>
              <a:gd name="T41" fmla="*/ 243524 h 21600"/>
              <a:gd name="T42" fmla="*/ 147808 w 21600"/>
              <a:gd name="T43" fmla="*/ 286986 h 21600"/>
              <a:gd name="T44" fmla="*/ 161061 w 21600"/>
              <a:gd name="T45" fmla="*/ 308084 h 21600"/>
              <a:gd name="T46" fmla="*/ 208094 w 21600"/>
              <a:gd name="T47" fmla="*/ 297716 h 21600"/>
              <a:gd name="T48" fmla="*/ 317524 w 21600"/>
              <a:gd name="T49" fmla="*/ 286986 h 21600"/>
              <a:gd name="T50" fmla="*/ 390035 w 21600"/>
              <a:gd name="T51" fmla="*/ 246286 h 21600"/>
              <a:gd name="T52" fmla="*/ 425682 w 21600"/>
              <a:gd name="T53" fmla="*/ 174370 h 21600"/>
              <a:gd name="T54" fmla="*/ 390035 w 21600"/>
              <a:gd name="T55" fmla="*/ 101887 h 21600"/>
              <a:gd name="T56" fmla="*/ 317524 w 21600"/>
              <a:gd name="T57" fmla="*/ 61571 h 21600"/>
              <a:gd name="T58" fmla="*/ 237061 w 21600"/>
              <a:gd name="T59" fmla="*/ 48895 h 21600"/>
              <a:gd name="T60" fmla="*/ 576681 w 21600"/>
              <a:gd name="T61" fmla="*/ 309487 h 21600"/>
              <a:gd name="T62" fmla="*/ 526727 w 21600"/>
              <a:gd name="T63" fmla="*/ 379095 h 21600"/>
              <a:gd name="T64" fmla="*/ 501438 w 21600"/>
              <a:gd name="T65" fmla="*/ 440055 h 21600"/>
              <a:gd name="T66" fmla="*/ 527673 w 21600"/>
              <a:gd name="T67" fmla="*/ 473806 h 21600"/>
              <a:gd name="T68" fmla="*/ 526727 w 21600"/>
              <a:gd name="T69" fmla="*/ 486641 h 21600"/>
              <a:gd name="T70" fmla="*/ 506144 w 21600"/>
              <a:gd name="T71" fmla="*/ 487298 h 21600"/>
              <a:gd name="T72" fmla="*/ 391306 w 21600"/>
              <a:gd name="T73" fmla="*/ 436931 h 21600"/>
              <a:gd name="T74" fmla="*/ 347058 w 21600"/>
              <a:gd name="T75" fmla="*/ 440055 h 21600"/>
              <a:gd name="T76" fmla="*/ 197790 w 21600"/>
              <a:gd name="T77" fmla="*/ 400486 h 21600"/>
              <a:gd name="T78" fmla="*/ 237061 w 21600"/>
              <a:gd name="T79" fmla="*/ 397476 h 21600"/>
              <a:gd name="T80" fmla="*/ 417487 w 21600"/>
              <a:gd name="T81" fmla="*/ 348015 h 21600"/>
              <a:gd name="T82" fmla="*/ 508903 w 21600"/>
              <a:gd name="T83" fmla="*/ 244792 h 21600"/>
              <a:gd name="T84" fmla="*/ 521101 w 21600"/>
              <a:gd name="T85" fmla="*/ 148677 h 21600"/>
              <a:gd name="T86" fmla="*/ 584200 w 21600"/>
              <a:gd name="T87" fmla="*/ 265889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 extrusionOk="0">
                <a:moveTo>
                  <a:pt x="8765" y="0"/>
                </a:moveTo>
                <a:cubicBezTo>
                  <a:pt x="9365" y="0"/>
                  <a:pt x="9963" y="51"/>
                  <a:pt x="10556" y="155"/>
                </a:cubicBezTo>
                <a:cubicBezTo>
                  <a:pt x="11152" y="260"/>
                  <a:pt x="11733" y="418"/>
                  <a:pt x="12303" y="632"/>
                </a:cubicBezTo>
                <a:cubicBezTo>
                  <a:pt x="12950" y="898"/>
                  <a:pt x="13588" y="1240"/>
                  <a:pt x="14219" y="1663"/>
                </a:cubicBezTo>
                <a:cubicBezTo>
                  <a:pt x="14850" y="2087"/>
                  <a:pt x="15412" y="2598"/>
                  <a:pt x="15904" y="3199"/>
                </a:cubicBezTo>
                <a:cubicBezTo>
                  <a:pt x="16396" y="3798"/>
                  <a:pt x="16791" y="4475"/>
                  <a:pt x="17088" y="5229"/>
                </a:cubicBezTo>
                <a:cubicBezTo>
                  <a:pt x="17382" y="5989"/>
                  <a:pt x="17530" y="6813"/>
                  <a:pt x="17530" y="7703"/>
                </a:cubicBezTo>
                <a:cubicBezTo>
                  <a:pt x="17530" y="8586"/>
                  <a:pt x="17382" y="9408"/>
                  <a:pt x="17088" y="10162"/>
                </a:cubicBezTo>
                <a:cubicBezTo>
                  <a:pt x="16791" y="10921"/>
                  <a:pt x="16396" y="11596"/>
                  <a:pt x="15904" y="12186"/>
                </a:cubicBezTo>
                <a:cubicBezTo>
                  <a:pt x="15412" y="12776"/>
                  <a:pt x="14850" y="13287"/>
                  <a:pt x="14219" y="13719"/>
                </a:cubicBezTo>
                <a:cubicBezTo>
                  <a:pt x="13588" y="14152"/>
                  <a:pt x="12950" y="14499"/>
                  <a:pt x="12303" y="14758"/>
                </a:cubicBezTo>
                <a:cubicBezTo>
                  <a:pt x="11147" y="15185"/>
                  <a:pt x="9968" y="15397"/>
                  <a:pt x="8765" y="15397"/>
                </a:cubicBezTo>
                <a:cubicBezTo>
                  <a:pt x="8487" y="15397"/>
                  <a:pt x="8214" y="15382"/>
                  <a:pt x="7948" y="15354"/>
                </a:cubicBezTo>
                <a:cubicBezTo>
                  <a:pt x="7683" y="15329"/>
                  <a:pt x="7409" y="15298"/>
                  <a:pt x="7132" y="15258"/>
                </a:cubicBezTo>
                <a:cubicBezTo>
                  <a:pt x="6007" y="16294"/>
                  <a:pt x="4743" y="16995"/>
                  <a:pt x="3347" y="17353"/>
                </a:cubicBezTo>
                <a:cubicBezTo>
                  <a:pt x="3196" y="17393"/>
                  <a:pt x="3034" y="17435"/>
                  <a:pt x="2862" y="17483"/>
                </a:cubicBezTo>
                <a:cubicBezTo>
                  <a:pt x="2688" y="17534"/>
                  <a:pt x="2521" y="17559"/>
                  <a:pt x="2354" y="17559"/>
                </a:cubicBezTo>
                <a:cubicBezTo>
                  <a:pt x="2264" y="17559"/>
                  <a:pt x="2182" y="17514"/>
                  <a:pt x="2111" y="17432"/>
                </a:cubicBezTo>
                <a:cubicBezTo>
                  <a:pt x="2041" y="17342"/>
                  <a:pt x="2005" y="17238"/>
                  <a:pt x="2005" y="17110"/>
                </a:cubicBezTo>
                <a:cubicBezTo>
                  <a:pt x="2005" y="17023"/>
                  <a:pt x="2034" y="16944"/>
                  <a:pt x="2090" y="16873"/>
                </a:cubicBezTo>
                <a:cubicBezTo>
                  <a:pt x="2147" y="16808"/>
                  <a:pt x="2196" y="16746"/>
                  <a:pt x="2241" y="16693"/>
                </a:cubicBezTo>
                <a:cubicBezTo>
                  <a:pt x="2624" y="16235"/>
                  <a:pt x="2897" y="15803"/>
                  <a:pt x="3060" y="15397"/>
                </a:cubicBezTo>
                <a:cubicBezTo>
                  <a:pt x="3220" y="14987"/>
                  <a:pt x="3354" y="14465"/>
                  <a:pt x="3458" y="13813"/>
                </a:cubicBezTo>
                <a:cubicBezTo>
                  <a:pt x="2985" y="13499"/>
                  <a:pt x="2540" y="13129"/>
                  <a:pt x="2123" y="12706"/>
                </a:cubicBezTo>
                <a:cubicBezTo>
                  <a:pt x="1706" y="12279"/>
                  <a:pt x="1342" y="11811"/>
                  <a:pt x="1024" y="11300"/>
                </a:cubicBezTo>
                <a:cubicBezTo>
                  <a:pt x="711" y="10786"/>
                  <a:pt x="459" y="10229"/>
                  <a:pt x="275" y="9623"/>
                </a:cubicBezTo>
                <a:cubicBezTo>
                  <a:pt x="92" y="9021"/>
                  <a:pt x="0" y="8383"/>
                  <a:pt x="0" y="7703"/>
                </a:cubicBezTo>
                <a:cubicBezTo>
                  <a:pt x="0" y="6822"/>
                  <a:pt x="151" y="6000"/>
                  <a:pt x="450" y="5238"/>
                </a:cubicBezTo>
                <a:cubicBezTo>
                  <a:pt x="751" y="4478"/>
                  <a:pt x="1151" y="3798"/>
                  <a:pt x="1650" y="3199"/>
                </a:cubicBezTo>
                <a:cubicBezTo>
                  <a:pt x="2149" y="2598"/>
                  <a:pt x="2716" y="2087"/>
                  <a:pt x="3347" y="1663"/>
                </a:cubicBezTo>
                <a:cubicBezTo>
                  <a:pt x="3978" y="1239"/>
                  <a:pt x="4616" y="898"/>
                  <a:pt x="5261" y="632"/>
                </a:cubicBezTo>
                <a:cubicBezTo>
                  <a:pt x="5832" y="409"/>
                  <a:pt x="6412" y="249"/>
                  <a:pt x="7002" y="150"/>
                </a:cubicBezTo>
                <a:cubicBezTo>
                  <a:pt x="7591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9" y="2160"/>
                  <a:pt x="7774" y="2202"/>
                  <a:pt x="7278" y="2282"/>
                </a:cubicBezTo>
                <a:cubicBezTo>
                  <a:pt x="6783" y="2366"/>
                  <a:pt x="6287" y="2510"/>
                  <a:pt x="5790" y="2719"/>
                </a:cubicBezTo>
                <a:cubicBezTo>
                  <a:pt x="5348" y="2877"/>
                  <a:pt x="4886" y="3112"/>
                  <a:pt x="4411" y="3419"/>
                </a:cubicBezTo>
                <a:cubicBezTo>
                  <a:pt x="3933" y="3727"/>
                  <a:pt x="3502" y="4086"/>
                  <a:pt x="3114" y="4501"/>
                </a:cubicBezTo>
                <a:cubicBezTo>
                  <a:pt x="2728" y="4916"/>
                  <a:pt x="2413" y="5390"/>
                  <a:pt x="2168" y="5927"/>
                </a:cubicBezTo>
                <a:cubicBezTo>
                  <a:pt x="1925" y="6463"/>
                  <a:pt x="1803" y="7056"/>
                  <a:pt x="1803" y="7703"/>
                </a:cubicBezTo>
                <a:cubicBezTo>
                  <a:pt x="1803" y="8355"/>
                  <a:pt x="1916" y="8925"/>
                  <a:pt x="2147" y="9422"/>
                </a:cubicBezTo>
                <a:cubicBezTo>
                  <a:pt x="2375" y="9919"/>
                  <a:pt x="2667" y="10363"/>
                  <a:pt x="3017" y="10758"/>
                </a:cubicBezTo>
                <a:cubicBezTo>
                  <a:pt x="3373" y="11156"/>
                  <a:pt x="3764" y="11509"/>
                  <a:pt x="4197" y="11811"/>
                </a:cubicBezTo>
                <a:cubicBezTo>
                  <a:pt x="4630" y="12122"/>
                  <a:pt x="5051" y="12407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5" y="13610"/>
                </a:cubicBezTo>
                <a:cubicBezTo>
                  <a:pt x="6183" y="13395"/>
                  <a:pt x="6407" y="13189"/>
                  <a:pt x="6626" y="12989"/>
                </a:cubicBezTo>
                <a:cubicBezTo>
                  <a:pt x="6979" y="13042"/>
                  <a:pt x="7334" y="13099"/>
                  <a:pt x="7694" y="13152"/>
                </a:cubicBezTo>
                <a:cubicBezTo>
                  <a:pt x="8057" y="13209"/>
                  <a:pt x="8412" y="13232"/>
                  <a:pt x="8765" y="13232"/>
                </a:cubicBezTo>
                <a:cubicBezTo>
                  <a:pt x="9780" y="13232"/>
                  <a:pt x="10771" y="13048"/>
                  <a:pt x="11740" y="12678"/>
                </a:cubicBezTo>
                <a:cubicBezTo>
                  <a:pt x="12197" y="12517"/>
                  <a:pt x="12665" y="12280"/>
                  <a:pt x="13138" y="11978"/>
                </a:cubicBezTo>
                <a:cubicBezTo>
                  <a:pt x="13609" y="11670"/>
                  <a:pt x="14040" y="11306"/>
                  <a:pt x="14421" y="10880"/>
                </a:cubicBezTo>
                <a:cubicBezTo>
                  <a:pt x="14805" y="10459"/>
                  <a:pt x="15120" y="9982"/>
                  <a:pt x="15370" y="9454"/>
                </a:cubicBezTo>
                <a:cubicBezTo>
                  <a:pt x="15617" y="8929"/>
                  <a:pt x="15739" y="8344"/>
                  <a:pt x="15739" y="7703"/>
                </a:cubicBezTo>
                <a:cubicBezTo>
                  <a:pt x="15739" y="7057"/>
                  <a:pt x="15617" y="6464"/>
                  <a:pt x="15370" y="5927"/>
                </a:cubicBezTo>
                <a:cubicBezTo>
                  <a:pt x="15120" y="5391"/>
                  <a:pt x="14805" y="4916"/>
                  <a:pt x="14421" y="4501"/>
                </a:cubicBezTo>
                <a:cubicBezTo>
                  <a:pt x="14040" y="4086"/>
                  <a:pt x="13611" y="3728"/>
                  <a:pt x="13143" y="3420"/>
                </a:cubicBezTo>
                <a:cubicBezTo>
                  <a:pt x="12675" y="3112"/>
                  <a:pt x="12206" y="2878"/>
                  <a:pt x="11740" y="2720"/>
                </a:cubicBezTo>
                <a:cubicBezTo>
                  <a:pt x="11267" y="2511"/>
                  <a:pt x="10780" y="2367"/>
                  <a:pt x="10281" y="2282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600" y="11746"/>
                </a:moveTo>
                <a:cubicBezTo>
                  <a:pt x="21600" y="12429"/>
                  <a:pt x="21506" y="13076"/>
                  <a:pt x="21322" y="13672"/>
                </a:cubicBezTo>
                <a:cubicBezTo>
                  <a:pt x="21139" y="14273"/>
                  <a:pt x="20889" y="14829"/>
                  <a:pt x="20574" y="15340"/>
                </a:cubicBezTo>
                <a:cubicBezTo>
                  <a:pt x="20258" y="15854"/>
                  <a:pt x="19891" y="16323"/>
                  <a:pt x="19475" y="16747"/>
                </a:cubicBezTo>
                <a:cubicBezTo>
                  <a:pt x="19058" y="17173"/>
                  <a:pt x="18613" y="17543"/>
                  <a:pt x="18140" y="17856"/>
                </a:cubicBezTo>
                <a:cubicBezTo>
                  <a:pt x="18246" y="18506"/>
                  <a:pt x="18378" y="19031"/>
                  <a:pt x="18540" y="19440"/>
                </a:cubicBezTo>
                <a:cubicBezTo>
                  <a:pt x="18703" y="19841"/>
                  <a:pt x="18973" y="20276"/>
                  <a:pt x="19357" y="20736"/>
                </a:cubicBezTo>
                <a:cubicBezTo>
                  <a:pt x="19402" y="20790"/>
                  <a:pt x="19453" y="20858"/>
                  <a:pt x="19510" y="20931"/>
                </a:cubicBezTo>
                <a:cubicBezTo>
                  <a:pt x="19566" y="21007"/>
                  <a:pt x="19592" y="21092"/>
                  <a:pt x="19592" y="21182"/>
                </a:cubicBezTo>
                <a:cubicBezTo>
                  <a:pt x="19592" y="21326"/>
                  <a:pt x="19555" y="21431"/>
                  <a:pt x="19475" y="21498"/>
                </a:cubicBezTo>
                <a:cubicBezTo>
                  <a:pt x="19397" y="21569"/>
                  <a:pt x="19305" y="21600"/>
                  <a:pt x="19199" y="21600"/>
                </a:cubicBezTo>
                <a:cubicBezTo>
                  <a:pt x="19049" y="21600"/>
                  <a:pt x="18889" y="21572"/>
                  <a:pt x="18714" y="21527"/>
                </a:cubicBezTo>
                <a:cubicBezTo>
                  <a:pt x="18543" y="21473"/>
                  <a:pt x="18387" y="21433"/>
                  <a:pt x="18253" y="21397"/>
                </a:cubicBezTo>
                <a:cubicBezTo>
                  <a:pt x="16855" y="21027"/>
                  <a:pt x="15593" y="20329"/>
                  <a:pt x="14468" y="19302"/>
                </a:cubicBezTo>
                <a:cubicBezTo>
                  <a:pt x="14191" y="19338"/>
                  <a:pt x="13917" y="19369"/>
                  <a:pt x="13652" y="19395"/>
                </a:cubicBezTo>
                <a:cubicBezTo>
                  <a:pt x="13383" y="19423"/>
                  <a:pt x="13113" y="19440"/>
                  <a:pt x="12832" y="19440"/>
                </a:cubicBezTo>
                <a:cubicBezTo>
                  <a:pt x="11865" y="19440"/>
                  <a:pt x="10909" y="19293"/>
                  <a:pt x="9973" y="19002"/>
                </a:cubicBezTo>
                <a:cubicBezTo>
                  <a:pt x="9031" y="18717"/>
                  <a:pt x="8146" y="18279"/>
                  <a:pt x="7313" y="17692"/>
                </a:cubicBezTo>
                <a:lnTo>
                  <a:pt x="7617" y="17475"/>
                </a:lnTo>
                <a:cubicBezTo>
                  <a:pt x="8000" y="17531"/>
                  <a:pt x="8382" y="17559"/>
                  <a:pt x="8765" y="17559"/>
                </a:cubicBezTo>
                <a:cubicBezTo>
                  <a:pt x="10246" y="17559"/>
                  <a:pt x="11677" y="17280"/>
                  <a:pt x="13058" y="16721"/>
                </a:cubicBezTo>
                <a:cubicBezTo>
                  <a:pt x="13892" y="16388"/>
                  <a:pt x="14685" y="15936"/>
                  <a:pt x="15436" y="15374"/>
                </a:cubicBezTo>
                <a:cubicBezTo>
                  <a:pt x="16186" y="14812"/>
                  <a:pt x="16853" y="14149"/>
                  <a:pt x="17432" y="13381"/>
                </a:cubicBezTo>
                <a:cubicBezTo>
                  <a:pt x="18008" y="12618"/>
                  <a:pt x="18470" y="11760"/>
                  <a:pt x="18816" y="10814"/>
                </a:cubicBezTo>
                <a:cubicBezTo>
                  <a:pt x="19162" y="9865"/>
                  <a:pt x="19336" y="8832"/>
                  <a:pt x="19336" y="7703"/>
                </a:cubicBezTo>
                <a:cubicBezTo>
                  <a:pt x="19336" y="7333"/>
                  <a:pt x="19312" y="6957"/>
                  <a:pt x="19267" y="6568"/>
                </a:cubicBezTo>
                <a:cubicBezTo>
                  <a:pt x="19943" y="7217"/>
                  <a:pt x="20501" y="7979"/>
                  <a:pt x="20941" y="8855"/>
                </a:cubicBezTo>
                <a:cubicBezTo>
                  <a:pt x="21379" y="9727"/>
                  <a:pt x="21600" y="10693"/>
                  <a:pt x="21600" y="1174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Shape 555"/>
          <p:cNvSpPr/>
          <p:nvPr/>
        </p:nvSpPr>
        <p:spPr bwMode="auto">
          <a:xfrm>
            <a:off x="8144668" y="2256631"/>
            <a:ext cx="2528887" cy="1276350"/>
          </a:xfrm>
          <a:custGeom>
            <a:avLst/>
            <a:gdLst>
              <a:gd name="T0" fmla="*/ 5503 w 21600"/>
              <a:gd name="T1" fmla="*/ 0 h 21600"/>
              <a:gd name="T2" fmla="*/ 364932 w 21600"/>
              <a:gd name="T3" fmla="*/ 642134 h 21600"/>
              <a:gd name="T4" fmla="*/ 0 w 21600"/>
              <a:gd name="T5" fmla="*/ 1276350 h 21600"/>
              <a:gd name="T6" fmla="*/ 2171213 w 21600"/>
              <a:gd name="T7" fmla="*/ 1276350 h 21600"/>
              <a:gd name="T8" fmla="*/ 2528887 w 21600"/>
              <a:gd name="T9" fmla="*/ 647807 h 21600"/>
              <a:gd name="T10" fmla="*/ 2185965 w 21600"/>
              <a:gd name="T11" fmla="*/ 1064 h 21600"/>
              <a:gd name="T12" fmla="*/ 550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9" name="Shape 559"/>
          <p:cNvSpPr/>
          <p:nvPr/>
        </p:nvSpPr>
        <p:spPr bwMode="auto">
          <a:xfrm>
            <a:off x="9173368" y="2640806"/>
            <a:ext cx="573087" cy="479425"/>
          </a:xfrm>
          <a:custGeom>
            <a:avLst/>
            <a:gdLst>
              <a:gd name="T0" fmla="*/ 398110 w 21600"/>
              <a:gd name="T1" fmla="*/ 22617 h 21600"/>
              <a:gd name="T2" fmla="*/ 550668 w 21600"/>
              <a:gd name="T3" fmla="*/ 175878 h 21600"/>
              <a:gd name="T4" fmla="*/ 568683 w 21600"/>
              <a:gd name="T5" fmla="*/ 336219 h 21600"/>
              <a:gd name="T6" fmla="*/ 534934 w 21600"/>
              <a:gd name="T7" fmla="*/ 430661 h 21600"/>
              <a:gd name="T8" fmla="*/ 488981 w 21600"/>
              <a:gd name="T9" fmla="*/ 479425 h 21600"/>
              <a:gd name="T10" fmla="*/ 66170 w 21600"/>
              <a:gd name="T11" fmla="*/ 470547 h 21600"/>
              <a:gd name="T12" fmla="*/ 17246 w 21600"/>
              <a:gd name="T13" fmla="*/ 384850 h 21600"/>
              <a:gd name="T14" fmla="*/ 0 w 21600"/>
              <a:gd name="T15" fmla="*/ 287588 h 21600"/>
              <a:gd name="T16" fmla="*/ 83787 w 21600"/>
              <a:gd name="T17" fmla="*/ 84476 h 21600"/>
              <a:gd name="T18" fmla="*/ 286544 w 21600"/>
              <a:gd name="T19" fmla="*/ 0 h 21600"/>
              <a:gd name="T20" fmla="*/ 108833 w 21600"/>
              <a:gd name="T21" fmla="*/ 312958 h 21600"/>
              <a:gd name="T22" fmla="*/ 108701 w 21600"/>
              <a:gd name="T23" fmla="*/ 262396 h 21600"/>
              <a:gd name="T24" fmla="*/ 58397 w 21600"/>
              <a:gd name="T25" fmla="*/ 262396 h 21600"/>
              <a:gd name="T26" fmla="*/ 58397 w 21600"/>
              <a:gd name="T27" fmla="*/ 312958 h 21600"/>
              <a:gd name="T28" fmla="*/ 142953 w 21600"/>
              <a:gd name="T29" fmla="*/ 179895 h 21600"/>
              <a:gd name="T30" fmla="*/ 179249 w 21600"/>
              <a:gd name="T31" fmla="*/ 143539 h 21600"/>
              <a:gd name="T32" fmla="*/ 142953 w 21600"/>
              <a:gd name="T33" fmla="*/ 108004 h 21600"/>
              <a:gd name="T34" fmla="*/ 107295 w 21600"/>
              <a:gd name="T35" fmla="*/ 143539 h 21600"/>
              <a:gd name="T36" fmla="*/ 142953 w 21600"/>
              <a:gd name="T37" fmla="*/ 179895 h 21600"/>
              <a:gd name="T38" fmla="*/ 322972 w 21600"/>
              <a:gd name="T39" fmla="*/ 317242 h 21600"/>
              <a:gd name="T40" fmla="*/ 341252 w 21600"/>
              <a:gd name="T41" fmla="*/ 253141 h 21600"/>
              <a:gd name="T42" fmla="*/ 357410 w 21600"/>
              <a:gd name="T43" fmla="*/ 192436 h 21600"/>
              <a:gd name="T44" fmla="*/ 354996 w 21600"/>
              <a:gd name="T45" fmla="*/ 167066 h 21600"/>
              <a:gd name="T46" fmla="*/ 331807 w 21600"/>
              <a:gd name="T47" fmla="*/ 165535 h 21600"/>
              <a:gd name="T48" fmla="*/ 284050 w 21600"/>
              <a:gd name="T49" fmla="*/ 324011 h 21600"/>
              <a:gd name="T50" fmla="*/ 243111 w 21600"/>
              <a:gd name="T51" fmla="*/ 342234 h 21600"/>
              <a:gd name="T52" fmla="*/ 226502 w 21600"/>
              <a:gd name="T53" fmla="*/ 383629 h 21600"/>
              <a:gd name="T54" fmla="*/ 286544 w 21600"/>
              <a:gd name="T55" fmla="*/ 443646 h 21600"/>
              <a:gd name="T56" fmla="*/ 346585 w 21600"/>
              <a:gd name="T57" fmla="*/ 383629 h 21600"/>
              <a:gd name="T58" fmla="*/ 318249 w 21600"/>
              <a:gd name="T59" fmla="*/ 334110 h 21600"/>
              <a:gd name="T60" fmla="*/ 261259 w 21600"/>
              <a:gd name="T61" fmla="*/ 58730 h 21600"/>
              <a:gd name="T62" fmla="*/ 261259 w 21600"/>
              <a:gd name="T63" fmla="*/ 109358 h 21600"/>
              <a:gd name="T64" fmla="*/ 311828 w 21600"/>
              <a:gd name="T65" fmla="*/ 109358 h 21600"/>
              <a:gd name="T66" fmla="*/ 311828 w 21600"/>
              <a:gd name="T67" fmla="*/ 58730 h 21600"/>
              <a:gd name="T68" fmla="*/ 393838 w 21600"/>
              <a:gd name="T69" fmla="*/ 143539 h 21600"/>
              <a:gd name="T70" fmla="*/ 430134 w 21600"/>
              <a:gd name="T71" fmla="*/ 179252 h 21600"/>
              <a:gd name="T72" fmla="*/ 465792 w 21600"/>
              <a:gd name="T73" fmla="*/ 143539 h 21600"/>
              <a:gd name="T74" fmla="*/ 430134 w 21600"/>
              <a:gd name="T75" fmla="*/ 108004 h 21600"/>
              <a:gd name="T76" fmla="*/ 393838 w 21600"/>
              <a:gd name="T77" fmla="*/ 143539 h 21600"/>
              <a:gd name="T78" fmla="*/ 514690 w 21600"/>
              <a:gd name="T79" fmla="*/ 312958 h 21600"/>
              <a:gd name="T80" fmla="*/ 514690 w 21600"/>
              <a:gd name="T81" fmla="*/ 262396 h 21600"/>
              <a:gd name="T82" fmla="*/ 464254 w 21600"/>
              <a:gd name="T83" fmla="*/ 262396 h 21600"/>
              <a:gd name="T84" fmla="*/ 464254 w 21600"/>
              <a:gd name="T85" fmla="*/ 312958 h 216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2293" y="0"/>
                  <a:pt x="13697" y="343"/>
                  <a:pt x="15005" y="1019"/>
                </a:cubicBezTo>
                <a:cubicBezTo>
                  <a:pt x="16315" y="1699"/>
                  <a:pt x="17460" y="2629"/>
                  <a:pt x="18442" y="3806"/>
                </a:cubicBezTo>
                <a:cubicBezTo>
                  <a:pt x="19421" y="4981"/>
                  <a:pt x="20194" y="6355"/>
                  <a:pt x="20755" y="7924"/>
                </a:cubicBezTo>
                <a:cubicBezTo>
                  <a:pt x="21319" y="9499"/>
                  <a:pt x="21600" y="11174"/>
                  <a:pt x="21600" y="12957"/>
                </a:cubicBezTo>
                <a:cubicBezTo>
                  <a:pt x="21600" y="13674"/>
                  <a:pt x="21545" y="14402"/>
                  <a:pt x="21434" y="15148"/>
                </a:cubicBezTo>
                <a:cubicBezTo>
                  <a:pt x="21322" y="15893"/>
                  <a:pt x="21161" y="16625"/>
                  <a:pt x="20952" y="17339"/>
                </a:cubicBezTo>
                <a:cubicBezTo>
                  <a:pt x="20741" y="18059"/>
                  <a:pt x="20477" y="18744"/>
                  <a:pt x="20162" y="19403"/>
                </a:cubicBezTo>
                <a:cubicBezTo>
                  <a:pt x="19850" y="20057"/>
                  <a:pt x="19498" y="20656"/>
                  <a:pt x="19106" y="21200"/>
                </a:cubicBezTo>
                <a:cubicBezTo>
                  <a:pt x="18931" y="21468"/>
                  <a:pt x="18703" y="21600"/>
                  <a:pt x="18430" y="21600"/>
                </a:cubicBezTo>
                <a:lnTo>
                  <a:pt x="3170" y="21600"/>
                </a:lnTo>
                <a:cubicBezTo>
                  <a:pt x="2887" y="21600"/>
                  <a:pt x="2662" y="21467"/>
                  <a:pt x="2494" y="21200"/>
                </a:cubicBezTo>
                <a:cubicBezTo>
                  <a:pt x="2088" y="20656"/>
                  <a:pt x="1730" y="20057"/>
                  <a:pt x="1426" y="19403"/>
                </a:cubicBezTo>
                <a:cubicBezTo>
                  <a:pt x="1118" y="18744"/>
                  <a:pt x="859" y="18059"/>
                  <a:pt x="650" y="17339"/>
                </a:cubicBezTo>
                <a:cubicBezTo>
                  <a:pt x="439" y="16625"/>
                  <a:pt x="278" y="15893"/>
                  <a:pt x="166" y="15148"/>
                </a:cubicBezTo>
                <a:cubicBezTo>
                  <a:pt x="55" y="14402"/>
                  <a:pt x="0" y="13673"/>
                  <a:pt x="0" y="12957"/>
                </a:cubicBezTo>
                <a:cubicBezTo>
                  <a:pt x="0" y="11163"/>
                  <a:pt x="281" y="9487"/>
                  <a:pt x="845" y="7918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9"/>
                  <a:pt x="5285" y="1699"/>
                  <a:pt x="6595" y="1019"/>
                </a:cubicBezTo>
                <a:cubicBezTo>
                  <a:pt x="7903" y="343"/>
                  <a:pt x="9305" y="0"/>
                  <a:pt x="10800" y="0"/>
                </a:cubicBezTo>
                <a:moveTo>
                  <a:pt x="3149" y="14572"/>
                </a:moveTo>
                <a:cubicBezTo>
                  <a:pt x="3523" y="14572"/>
                  <a:pt x="3842" y="14414"/>
                  <a:pt x="4102" y="14100"/>
                </a:cubicBezTo>
                <a:cubicBezTo>
                  <a:pt x="4361" y="13792"/>
                  <a:pt x="4493" y="13409"/>
                  <a:pt x="4493" y="12957"/>
                </a:cubicBezTo>
                <a:cubicBezTo>
                  <a:pt x="4493" y="12508"/>
                  <a:pt x="4361" y="12128"/>
                  <a:pt x="4097" y="11822"/>
                </a:cubicBezTo>
                <a:cubicBezTo>
                  <a:pt x="3833" y="11512"/>
                  <a:pt x="3516" y="11359"/>
                  <a:pt x="3149" y="11359"/>
                </a:cubicBezTo>
                <a:cubicBezTo>
                  <a:pt x="2772" y="11359"/>
                  <a:pt x="2455" y="11511"/>
                  <a:pt x="2201" y="11822"/>
                </a:cubicBezTo>
                <a:cubicBezTo>
                  <a:pt x="1944" y="12128"/>
                  <a:pt x="1814" y="12508"/>
                  <a:pt x="1814" y="12957"/>
                </a:cubicBezTo>
                <a:cubicBezTo>
                  <a:pt x="1814" y="13409"/>
                  <a:pt x="1944" y="13792"/>
                  <a:pt x="2201" y="14100"/>
                </a:cubicBezTo>
                <a:cubicBezTo>
                  <a:pt x="2455" y="14414"/>
                  <a:pt x="2772" y="14572"/>
                  <a:pt x="3149" y="14572"/>
                </a:cubicBezTo>
                <a:moveTo>
                  <a:pt x="5388" y="8105"/>
                </a:moveTo>
                <a:cubicBezTo>
                  <a:pt x="5762" y="8105"/>
                  <a:pt x="6086" y="7944"/>
                  <a:pt x="6353" y="7621"/>
                </a:cubicBezTo>
                <a:cubicBezTo>
                  <a:pt x="6622" y="7302"/>
                  <a:pt x="6756" y="6916"/>
                  <a:pt x="6756" y="6467"/>
                </a:cubicBezTo>
                <a:cubicBezTo>
                  <a:pt x="6756" y="6015"/>
                  <a:pt x="6622" y="5635"/>
                  <a:pt x="6353" y="5327"/>
                </a:cubicBezTo>
                <a:cubicBezTo>
                  <a:pt x="6086" y="5021"/>
                  <a:pt x="5762" y="4866"/>
                  <a:pt x="5388" y="4866"/>
                </a:cubicBezTo>
                <a:cubicBezTo>
                  <a:pt x="5028" y="4866"/>
                  <a:pt x="4714" y="5021"/>
                  <a:pt x="4447" y="5327"/>
                </a:cubicBezTo>
                <a:cubicBezTo>
                  <a:pt x="4178" y="5635"/>
                  <a:pt x="4044" y="6015"/>
                  <a:pt x="4044" y="6467"/>
                </a:cubicBezTo>
                <a:cubicBezTo>
                  <a:pt x="4044" y="6916"/>
                  <a:pt x="4178" y="7302"/>
                  <a:pt x="4447" y="7621"/>
                </a:cubicBezTo>
                <a:cubicBezTo>
                  <a:pt x="4714" y="7944"/>
                  <a:pt x="5028" y="8105"/>
                  <a:pt x="5388" y="8105"/>
                </a:cubicBezTo>
                <a:moveTo>
                  <a:pt x="11995" y="15053"/>
                </a:moveTo>
                <a:cubicBezTo>
                  <a:pt x="12026" y="14923"/>
                  <a:pt x="12084" y="14673"/>
                  <a:pt x="12173" y="14293"/>
                </a:cubicBezTo>
                <a:cubicBezTo>
                  <a:pt x="12262" y="13918"/>
                  <a:pt x="12365" y="13478"/>
                  <a:pt x="12482" y="12977"/>
                </a:cubicBezTo>
                <a:cubicBezTo>
                  <a:pt x="12600" y="12476"/>
                  <a:pt x="12727" y="11955"/>
                  <a:pt x="12862" y="11405"/>
                </a:cubicBezTo>
                <a:cubicBezTo>
                  <a:pt x="12996" y="10861"/>
                  <a:pt x="13114" y="10351"/>
                  <a:pt x="13212" y="9882"/>
                </a:cubicBezTo>
                <a:cubicBezTo>
                  <a:pt x="13313" y="9415"/>
                  <a:pt x="13399" y="9009"/>
                  <a:pt x="13471" y="8670"/>
                </a:cubicBezTo>
                <a:cubicBezTo>
                  <a:pt x="13543" y="8330"/>
                  <a:pt x="13579" y="8131"/>
                  <a:pt x="13579" y="8076"/>
                </a:cubicBezTo>
                <a:cubicBezTo>
                  <a:pt x="13579" y="7869"/>
                  <a:pt x="13512" y="7682"/>
                  <a:pt x="13380" y="7527"/>
                </a:cubicBezTo>
                <a:cubicBezTo>
                  <a:pt x="13246" y="7371"/>
                  <a:pt x="13090" y="7293"/>
                  <a:pt x="12914" y="7293"/>
                </a:cubicBezTo>
                <a:cubicBezTo>
                  <a:pt x="12761" y="7293"/>
                  <a:pt x="12624" y="7345"/>
                  <a:pt x="12506" y="7458"/>
                </a:cubicBezTo>
                <a:cubicBezTo>
                  <a:pt x="12386" y="7567"/>
                  <a:pt x="12305" y="7711"/>
                  <a:pt x="12259" y="7886"/>
                </a:cubicBezTo>
                <a:lnTo>
                  <a:pt x="10706" y="14598"/>
                </a:lnTo>
                <a:cubicBezTo>
                  <a:pt x="10409" y="14618"/>
                  <a:pt x="10126" y="14696"/>
                  <a:pt x="9857" y="14840"/>
                </a:cubicBezTo>
                <a:cubicBezTo>
                  <a:pt x="9590" y="14984"/>
                  <a:pt x="9358" y="15174"/>
                  <a:pt x="9163" y="15419"/>
                </a:cubicBezTo>
                <a:cubicBezTo>
                  <a:pt x="8966" y="15663"/>
                  <a:pt x="8813" y="15945"/>
                  <a:pt x="8702" y="16265"/>
                </a:cubicBezTo>
                <a:cubicBezTo>
                  <a:pt x="8592" y="16588"/>
                  <a:pt x="8537" y="16927"/>
                  <a:pt x="8537" y="17284"/>
                </a:cubicBezTo>
                <a:cubicBezTo>
                  <a:pt x="8537" y="18039"/>
                  <a:pt x="8755" y="18678"/>
                  <a:pt x="9197" y="19199"/>
                </a:cubicBezTo>
                <a:cubicBezTo>
                  <a:pt x="9638" y="19726"/>
                  <a:pt x="10171" y="19988"/>
                  <a:pt x="10800" y="19988"/>
                </a:cubicBezTo>
                <a:cubicBezTo>
                  <a:pt x="11429" y="19988"/>
                  <a:pt x="11962" y="19726"/>
                  <a:pt x="12403" y="19199"/>
                </a:cubicBezTo>
                <a:cubicBezTo>
                  <a:pt x="12842" y="18678"/>
                  <a:pt x="13063" y="18039"/>
                  <a:pt x="13063" y="17284"/>
                </a:cubicBezTo>
                <a:cubicBezTo>
                  <a:pt x="13063" y="16835"/>
                  <a:pt x="12962" y="16418"/>
                  <a:pt x="12763" y="16032"/>
                </a:cubicBezTo>
                <a:cubicBezTo>
                  <a:pt x="12564" y="15646"/>
                  <a:pt x="12307" y="15321"/>
                  <a:pt x="11995" y="15053"/>
                </a:cubicBezTo>
                <a:moveTo>
                  <a:pt x="10800" y="2177"/>
                </a:moveTo>
                <a:cubicBezTo>
                  <a:pt x="10426" y="2177"/>
                  <a:pt x="10106" y="2335"/>
                  <a:pt x="9847" y="2646"/>
                </a:cubicBezTo>
                <a:cubicBezTo>
                  <a:pt x="9586" y="2960"/>
                  <a:pt x="9456" y="3343"/>
                  <a:pt x="9456" y="3792"/>
                </a:cubicBezTo>
                <a:cubicBezTo>
                  <a:pt x="9456" y="4241"/>
                  <a:pt x="9586" y="4621"/>
                  <a:pt x="9847" y="4927"/>
                </a:cubicBezTo>
                <a:cubicBezTo>
                  <a:pt x="10106" y="5237"/>
                  <a:pt x="10426" y="5390"/>
                  <a:pt x="10800" y="5390"/>
                </a:cubicBezTo>
                <a:cubicBezTo>
                  <a:pt x="11174" y="5390"/>
                  <a:pt x="11494" y="5238"/>
                  <a:pt x="11753" y="4927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3" y="2646"/>
                </a:cubicBezTo>
                <a:cubicBezTo>
                  <a:pt x="11494" y="2335"/>
                  <a:pt x="11174" y="2177"/>
                  <a:pt x="10800" y="2177"/>
                </a:cubicBezTo>
                <a:moveTo>
                  <a:pt x="14844" y="6467"/>
                </a:moveTo>
                <a:cubicBezTo>
                  <a:pt x="14844" y="6916"/>
                  <a:pt x="14978" y="7299"/>
                  <a:pt x="15247" y="7610"/>
                </a:cubicBezTo>
                <a:cubicBezTo>
                  <a:pt x="15514" y="7921"/>
                  <a:pt x="15835" y="8076"/>
                  <a:pt x="16212" y="8076"/>
                </a:cubicBezTo>
                <a:cubicBezTo>
                  <a:pt x="16586" y="8076"/>
                  <a:pt x="16903" y="7921"/>
                  <a:pt x="17165" y="7610"/>
                </a:cubicBezTo>
                <a:cubicBezTo>
                  <a:pt x="17426" y="7299"/>
                  <a:pt x="17556" y="6916"/>
                  <a:pt x="17556" y="6467"/>
                </a:cubicBezTo>
                <a:cubicBezTo>
                  <a:pt x="17556" y="6015"/>
                  <a:pt x="17426" y="5635"/>
                  <a:pt x="17165" y="5327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4" y="5022"/>
                  <a:pt x="15247" y="5327"/>
                </a:cubicBezTo>
                <a:cubicBezTo>
                  <a:pt x="14978" y="5635"/>
                  <a:pt x="14844" y="6015"/>
                  <a:pt x="14844" y="6467"/>
                </a:cubicBezTo>
                <a:moveTo>
                  <a:pt x="18451" y="14572"/>
                </a:moveTo>
                <a:cubicBezTo>
                  <a:pt x="18828" y="14572"/>
                  <a:pt x="19142" y="14414"/>
                  <a:pt x="19399" y="14100"/>
                </a:cubicBezTo>
                <a:cubicBezTo>
                  <a:pt x="19656" y="13792"/>
                  <a:pt x="19786" y="13409"/>
                  <a:pt x="19786" y="12957"/>
                </a:cubicBezTo>
                <a:cubicBezTo>
                  <a:pt x="19786" y="12508"/>
                  <a:pt x="19656" y="12128"/>
                  <a:pt x="19399" y="11822"/>
                </a:cubicBezTo>
                <a:cubicBezTo>
                  <a:pt x="19142" y="11512"/>
                  <a:pt x="18828" y="11359"/>
                  <a:pt x="18451" y="11359"/>
                </a:cubicBezTo>
                <a:cubicBezTo>
                  <a:pt x="18077" y="11359"/>
                  <a:pt x="17758" y="11511"/>
                  <a:pt x="17498" y="11822"/>
                </a:cubicBezTo>
                <a:cubicBezTo>
                  <a:pt x="17237" y="12128"/>
                  <a:pt x="17107" y="12508"/>
                  <a:pt x="17107" y="12957"/>
                </a:cubicBezTo>
                <a:cubicBezTo>
                  <a:pt x="17107" y="13409"/>
                  <a:pt x="17237" y="13792"/>
                  <a:pt x="17498" y="14100"/>
                </a:cubicBezTo>
                <a:cubicBezTo>
                  <a:pt x="17758" y="14414"/>
                  <a:pt x="18077" y="14572"/>
                  <a:pt x="18451" y="145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0" name="Subtitle 2"/>
          <p:cNvSpPr txBox="1"/>
          <p:nvPr/>
        </p:nvSpPr>
        <p:spPr bwMode="auto">
          <a:xfrm>
            <a:off x="1331520" y="3917156"/>
            <a:ext cx="2750331" cy="157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新供方开发不足</a:t>
            </a:r>
            <a:r>
              <a:rPr lang="zh-CN" altLang="en-US" sz="24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sz="24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对新供方开发重视程度不够，人员分工不明确</a:t>
            </a:r>
            <a:endParaRPr lang="zh-CN" altLang="en-US" sz="1400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供方管理水平欠缺 </a:t>
            </a:r>
            <a:endParaRPr lang="zh-CN" altLang="en-US" sz="1400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1" name="Subtitle 2"/>
          <p:cNvSpPr txBox="1"/>
          <p:nvPr/>
        </p:nvSpPr>
        <p:spPr bwMode="auto">
          <a:xfrm>
            <a:off x="4839102" y="3917156"/>
            <a:ext cx="2750331" cy="161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供货不及时</a:t>
            </a:r>
            <a:endParaRPr lang="en-US" altLang="zh-CN" sz="20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付款抱怨导致供货受影响</a:t>
            </a:r>
            <a:endParaRPr lang="zh-CN" altLang="en-US" sz="1400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部分采购件采购周期较长</a:t>
            </a:r>
            <a:endParaRPr lang="zh-CN" altLang="en-US" sz="1400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在技术、生产等部门之间未起到一个很好的沟通桥梁作用</a:t>
            </a:r>
            <a:endParaRPr lang="zh-CN" altLang="en-US" sz="1400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2" name="Subtitle 2"/>
          <p:cNvSpPr txBox="1"/>
          <p:nvPr/>
        </p:nvSpPr>
        <p:spPr bwMode="auto">
          <a:xfrm>
            <a:off x="8144668" y="3917156"/>
            <a:ext cx="2750331" cy="118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采购合格率不稳定</a:t>
            </a:r>
            <a:endParaRPr lang="en-US" altLang="zh-CN" sz="20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与供应商沟通不足</a:t>
            </a:r>
            <a:endParaRPr lang="zh-CN" altLang="en-US" sz="1400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供应商改善品质能力有限</a:t>
            </a:r>
            <a:endParaRPr lang="zh-CN" altLang="en-US" sz="1400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  <p:bldP spid="48" grpId="0" animBg="1"/>
      <p:bldP spid="50" grpId="0"/>
      <p:bldP spid="51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en-US" altLang="zh-CN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2017</a:t>
              </a: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年不足反省</a:t>
              </a:r>
              <a:endParaRPr lang="zh-CN" altLang="en-US" sz="1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6" name="任意多边形 1"/>
          <p:cNvSpPr/>
          <p:nvPr/>
        </p:nvSpPr>
        <p:spPr>
          <a:xfrm>
            <a:off x="7320136" y="2420401"/>
            <a:ext cx="1628580" cy="2017198"/>
          </a:xfrm>
          <a:custGeom>
            <a:avLst/>
            <a:gdLst>
              <a:gd name="connsiteX0" fmla="*/ 485776 w 1468603"/>
              <a:gd name="connsiteY0" fmla="*/ 0 h 1818385"/>
              <a:gd name="connsiteX1" fmla="*/ 611480 w 1468603"/>
              <a:gd name="connsiteY1" fmla="*/ 52068 h 1818385"/>
              <a:gd name="connsiteX2" fmla="*/ 1468603 w 1468603"/>
              <a:gd name="connsiteY2" fmla="*/ 909193 h 1818385"/>
              <a:gd name="connsiteX3" fmla="*/ 611480 w 1468603"/>
              <a:gd name="connsiteY3" fmla="*/ 1766317 h 1818385"/>
              <a:gd name="connsiteX4" fmla="*/ 360072 w 1468603"/>
              <a:gd name="connsiteY4" fmla="*/ 1766317 h 1818385"/>
              <a:gd name="connsiteX5" fmla="*/ 1 w 1468603"/>
              <a:gd name="connsiteY5" fmla="*/ 1406246 h 1818385"/>
              <a:gd name="connsiteX6" fmla="*/ 439313 w 1468603"/>
              <a:gd name="connsiteY6" fmla="*/ 966934 h 1818385"/>
              <a:gd name="connsiteX7" fmla="*/ 748365 w 1468603"/>
              <a:gd name="connsiteY7" fmla="*/ 966934 h 1818385"/>
              <a:gd name="connsiteX8" fmla="*/ 748365 w 1468603"/>
              <a:gd name="connsiteY8" fmla="*/ 1092686 h 1818385"/>
              <a:gd name="connsiteX9" fmla="*/ 923154 w 1468603"/>
              <a:gd name="connsiteY9" fmla="*/ 909193 h 1818385"/>
              <a:gd name="connsiteX10" fmla="*/ 748365 w 1468603"/>
              <a:gd name="connsiteY10" fmla="*/ 725699 h 1818385"/>
              <a:gd name="connsiteX11" fmla="*/ 748365 w 1468603"/>
              <a:gd name="connsiteY11" fmla="*/ 851451 h 1818385"/>
              <a:gd name="connsiteX12" fmla="*/ 439312 w 1468603"/>
              <a:gd name="connsiteY12" fmla="*/ 851451 h 1818385"/>
              <a:gd name="connsiteX13" fmla="*/ 0 w 1468603"/>
              <a:gd name="connsiteY13" fmla="*/ 412140 h 1818385"/>
              <a:gd name="connsiteX14" fmla="*/ 360072 w 1468603"/>
              <a:gd name="connsiteY14" fmla="*/ 52068 h 1818385"/>
              <a:gd name="connsiteX15" fmla="*/ 485776 w 1468603"/>
              <a:gd name="connsiteY15" fmla="*/ 0 h 181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8603" h="1818385">
                <a:moveTo>
                  <a:pt x="485776" y="0"/>
                </a:moveTo>
                <a:cubicBezTo>
                  <a:pt x="531271" y="0"/>
                  <a:pt x="576768" y="17356"/>
                  <a:pt x="611480" y="52068"/>
                </a:cubicBezTo>
                <a:lnTo>
                  <a:pt x="1468603" y="909193"/>
                </a:lnTo>
                <a:lnTo>
                  <a:pt x="611480" y="1766317"/>
                </a:lnTo>
                <a:cubicBezTo>
                  <a:pt x="542054" y="1835742"/>
                  <a:pt x="429496" y="1835742"/>
                  <a:pt x="360072" y="1766317"/>
                </a:cubicBezTo>
                <a:lnTo>
                  <a:pt x="1" y="1406246"/>
                </a:lnTo>
                <a:lnTo>
                  <a:pt x="439313" y="966934"/>
                </a:lnTo>
                <a:lnTo>
                  <a:pt x="748365" y="966934"/>
                </a:lnTo>
                <a:lnTo>
                  <a:pt x="748365" y="1092686"/>
                </a:lnTo>
                <a:lnTo>
                  <a:pt x="923154" y="909193"/>
                </a:lnTo>
                <a:lnTo>
                  <a:pt x="748365" y="725699"/>
                </a:lnTo>
                <a:lnTo>
                  <a:pt x="748365" y="851451"/>
                </a:lnTo>
                <a:lnTo>
                  <a:pt x="439312" y="851451"/>
                </a:lnTo>
                <a:lnTo>
                  <a:pt x="0" y="412140"/>
                </a:lnTo>
                <a:lnTo>
                  <a:pt x="360072" y="52068"/>
                </a:lnTo>
                <a:cubicBezTo>
                  <a:pt x="394784" y="17356"/>
                  <a:pt x="440280" y="0"/>
                  <a:pt x="485776" y="0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4" tIns="34277" rIns="68554" bIns="34277" rtlCol="0" anchor="ctr"/>
          <a:lstStyle/>
          <a:p>
            <a:pPr algn="ctr"/>
            <a:endParaRPr lang="zh-CN" altLang="en-US" sz="19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7" name="任意多边形 2"/>
          <p:cNvSpPr/>
          <p:nvPr/>
        </p:nvSpPr>
        <p:spPr>
          <a:xfrm>
            <a:off x="5902434" y="2420401"/>
            <a:ext cx="1628580" cy="2017198"/>
          </a:xfrm>
          <a:custGeom>
            <a:avLst/>
            <a:gdLst>
              <a:gd name="connsiteX0" fmla="*/ 485776 w 1468603"/>
              <a:gd name="connsiteY0" fmla="*/ 0 h 1818385"/>
              <a:gd name="connsiteX1" fmla="*/ 611480 w 1468603"/>
              <a:gd name="connsiteY1" fmla="*/ 52068 h 1818385"/>
              <a:gd name="connsiteX2" fmla="*/ 1468603 w 1468603"/>
              <a:gd name="connsiteY2" fmla="*/ 909193 h 1818385"/>
              <a:gd name="connsiteX3" fmla="*/ 611480 w 1468603"/>
              <a:gd name="connsiteY3" fmla="*/ 1766317 h 1818385"/>
              <a:gd name="connsiteX4" fmla="*/ 360072 w 1468603"/>
              <a:gd name="connsiteY4" fmla="*/ 1766317 h 1818385"/>
              <a:gd name="connsiteX5" fmla="*/ 1 w 1468603"/>
              <a:gd name="connsiteY5" fmla="*/ 1406246 h 1818385"/>
              <a:gd name="connsiteX6" fmla="*/ 439313 w 1468603"/>
              <a:gd name="connsiteY6" fmla="*/ 966934 h 1818385"/>
              <a:gd name="connsiteX7" fmla="*/ 748365 w 1468603"/>
              <a:gd name="connsiteY7" fmla="*/ 966934 h 1818385"/>
              <a:gd name="connsiteX8" fmla="*/ 748365 w 1468603"/>
              <a:gd name="connsiteY8" fmla="*/ 1092686 h 1818385"/>
              <a:gd name="connsiteX9" fmla="*/ 923154 w 1468603"/>
              <a:gd name="connsiteY9" fmla="*/ 909193 h 1818385"/>
              <a:gd name="connsiteX10" fmla="*/ 748365 w 1468603"/>
              <a:gd name="connsiteY10" fmla="*/ 725699 h 1818385"/>
              <a:gd name="connsiteX11" fmla="*/ 748365 w 1468603"/>
              <a:gd name="connsiteY11" fmla="*/ 851451 h 1818385"/>
              <a:gd name="connsiteX12" fmla="*/ 439312 w 1468603"/>
              <a:gd name="connsiteY12" fmla="*/ 851451 h 1818385"/>
              <a:gd name="connsiteX13" fmla="*/ 0 w 1468603"/>
              <a:gd name="connsiteY13" fmla="*/ 412140 h 1818385"/>
              <a:gd name="connsiteX14" fmla="*/ 360072 w 1468603"/>
              <a:gd name="connsiteY14" fmla="*/ 52068 h 1818385"/>
              <a:gd name="connsiteX15" fmla="*/ 485776 w 1468603"/>
              <a:gd name="connsiteY15" fmla="*/ 0 h 181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8603" h="1818385">
                <a:moveTo>
                  <a:pt x="485776" y="0"/>
                </a:moveTo>
                <a:cubicBezTo>
                  <a:pt x="531271" y="0"/>
                  <a:pt x="576768" y="17356"/>
                  <a:pt x="611480" y="52068"/>
                </a:cubicBezTo>
                <a:lnTo>
                  <a:pt x="1468603" y="909193"/>
                </a:lnTo>
                <a:lnTo>
                  <a:pt x="611480" y="1766317"/>
                </a:lnTo>
                <a:cubicBezTo>
                  <a:pt x="542054" y="1835742"/>
                  <a:pt x="429496" y="1835742"/>
                  <a:pt x="360072" y="1766317"/>
                </a:cubicBezTo>
                <a:lnTo>
                  <a:pt x="1" y="1406246"/>
                </a:lnTo>
                <a:lnTo>
                  <a:pt x="439313" y="966934"/>
                </a:lnTo>
                <a:lnTo>
                  <a:pt x="748365" y="966934"/>
                </a:lnTo>
                <a:lnTo>
                  <a:pt x="748365" y="1092686"/>
                </a:lnTo>
                <a:lnTo>
                  <a:pt x="923154" y="909193"/>
                </a:lnTo>
                <a:lnTo>
                  <a:pt x="748365" y="725699"/>
                </a:lnTo>
                <a:lnTo>
                  <a:pt x="748365" y="851451"/>
                </a:lnTo>
                <a:lnTo>
                  <a:pt x="439312" y="851451"/>
                </a:lnTo>
                <a:lnTo>
                  <a:pt x="0" y="412140"/>
                </a:lnTo>
                <a:lnTo>
                  <a:pt x="360072" y="52068"/>
                </a:lnTo>
                <a:cubicBezTo>
                  <a:pt x="394784" y="17356"/>
                  <a:pt x="440280" y="0"/>
                  <a:pt x="485776" y="0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4" tIns="34277" rIns="68554" bIns="34277" rtlCol="0" anchor="ctr"/>
          <a:lstStyle/>
          <a:p>
            <a:pPr algn="ctr"/>
            <a:endParaRPr lang="zh-CN" altLang="en-US" sz="19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8" name="任意多边形 3"/>
          <p:cNvSpPr/>
          <p:nvPr/>
        </p:nvSpPr>
        <p:spPr>
          <a:xfrm>
            <a:off x="4484732" y="2420401"/>
            <a:ext cx="1628580" cy="2017198"/>
          </a:xfrm>
          <a:custGeom>
            <a:avLst/>
            <a:gdLst>
              <a:gd name="connsiteX0" fmla="*/ 485776 w 1468603"/>
              <a:gd name="connsiteY0" fmla="*/ 0 h 1818385"/>
              <a:gd name="connsiteX1" fmla="*/ 611480 w 1468603"/>
              <a:gd name="connsiteY1" fmla="*/ 52068 h 1818385"/>
              <a:gd name="connsiteX2" fmla="*/ 1468603 w 1468603"/>
              <a:gd name="connsiteY2" fmla="*/ 909193 h 1818385"/>
              <a:gd name="connsiteX3" fmla="*/ 611480 w 1468603"/>
              <a:gd name="connsiteY3" fmla="*/ 1766317 h 1818385"/>
              <a:gd name="connsiteX4" fmla="*/ 360072 w 1468603"/>
              <a:gd name="connsiteY4" fmla="*/ 1766317 h 1818385"/>
              <a:gd name="connsiteX5" fmla="*/ 1 w 1468603"/>
              <a:gd name="connsiteY5" fmla="*/ 1406246 h 1818385"/>
              <a:gd name="connsiteX6" fmla="*/ 439313 w 1468603"/>
              <a:gd name="connsiteY6" fmla="*/ 966934 h 1818385"/>
              <a:gd name="connsiteX7" fmla="*/ 748365 w 1468603"/>
              <a:gd name="connsiteY7" fmla="*/ 966934 h 1818385"/>
              <a:gd name="connsiteX8" fmla="*/ 748365 w 1468603"/>
              <a:gd name="connsiteY8" fmla="*/ 1092686 h 1818385"/>
              <a:gd name="connsiteX9" fmla="*/ 923154 w 1468603"/>
              <a:gd name="connsiteY9" fmla="*/ 909193 h 1818385"/>
              <a:gd name="connsiteX10" fmla="*/ 748365 w 1468603"/>
              <a:gd name="connsiteY10" fmla="*/ 725699 h 1818385"/>
              <a:gd name="connsiteX11" fmla="*/ 748365 w 1468603"/>
              <a:gd name="connsiteY11" fmla="*/ 851451 h 1818385"/>
              <a:gd name="connsiteX12" fmla="*/ 439312 w 1468603"/>
              <a:gd name="connsiteY12" fmla="*/ 851451 h 1818385"/>
              <a:gd name="connsiteX13" fmla="*/ 0 w 1468603"/>
              <a:gd name="connsiteY13" fmla="*/ 412140 h 1818385"/>
              <a:gd name="connsiteX14" fmla="*/ 360072 w 1468603"/>
              <a:gd name="connsiteY14" fmla="*/ 52068 h 1818385"/>
              <a:gd name="connsiteX15" fmla="*/ 485776 w 1468603"/>
              <a:gd name="connsiteY15" fmla="*/ 0 h 181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8603" h="1818385">
                <a:moveTo>
                  <a:pt x="485776" y="0"/>
                </a:moveTo>
                <a:cubicBezTo>
                  <a:pt x="531271" y="0"/>
                  <a:pt x="576768" y="17356"/>
                  <a:pt x="611480" y="52068"/>
                </a:cubicBezTo>
                <a:lnTo>
                  <a:pt x="1468603" y="909193"/>
                </a:lnTo>
                <a:lnTo>
                  <a:pt x="611480" y="1766317"/>
                </a:lnTo>
                <a:cubicBezTo>
                  <a:pt x="542054" y="1835742"/>
                  <a:pt x="429496" y="1835742"/>
                  <a:pt x="360072" y="1766317"/>
                </a:cubicBezTo>
                <a:lnTo>
                  <a:pt x="1" y="1406246"/>
                </a:lnTo>
                <a:lnTo>
                  <a:pt x="439313" y="966934"/>
                </a:lnTo>
                <a:lnTo>
                  <a:pt x="748365" y="966934"/>
                </a:lnTo>
                <a:lnTo>
                  <a:pt x="748365" y="1092686"/>
                </a:lnTo>
                <a:lnTo>
                  <a:pt x="923154" y="909193"/>
                </a:lnTo>
                <a:lnTo>
                  <a:pt x="748365" y="725699"/>
                </a:lnTo>
                <a:lnTo>
                  <a:pt x="748365" y="851451"/>
                </a:lnTo>
                <a:lnTo>
                  <a:pt x="439312" y="851451"/>
                </a:lnTo>
                <a:lnTo>
                  <a:pt x="0" y="412140"/>
                </a:lnTo>
                <a:lnTo>
                  <a:pt x="360072" y="52068"/>
                </a:lnTo>
                <a:cubicBezTo>
                  <a:pt x="394784" y="17356"/>
                  <a:pt x="440280" y="0"/>
                  <a:pt x="485776" y="0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4" tIns="34277" rIns="68554" bIns="34277" rtlCol="0" anchor="ctr"/>
          <a:lstStyle/>
          <a:p>
            <a:pPr algn="ctr"/>
            <a:endParaRPr lang="zh-CN" altLang="en-US" sz="19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9" name="任意多边形 4"/>
          <p:cNvSpPr/>
          <p:nvPr/>
        </p:nvSpPr>
        <p:spPr>
          <a:xfrm>
            <a:off x="3067030" y="2420401"/>
            <a:ext cx="1628580" cy="2017198"/>
          </a:xfrm>
          <a:custGeom>
            <a:avLst/>
            <a:gdLst>
              <a:gd name="connsiteX0" fmla="*/ 485776 w 1468603"/>
              <a:gd name="connsiteY0" fmla="*/ 0 h 1818385"/>
              <a:gd name="connsiteX1" fmla="*/ 611480 w 1468603"/>
              <a:gd name="connsiteY1" fmla="*/ 52068 h 1818385"/>
              <a:gd name="connsiteX2" fmla="*/ 1468603 w 1468603"/>
              <a:gd name="connsiteY2" fmla="*/ 909193 h 1818385"/>
              <a:gd name="connsiteX3" fmla="*/ 611480 w 1468603"/>
              <a:gd name="connsiteY3" fmla="*/ 1766317 h 1818385"/>
              <a:gd name="connsiteX4" fmla="*/ 360072 w 1468603"/>
              <a:gd name="connsiteY4" fmla="*/ 1766317 h 1818385"/>
              <a:gd name="connsiteX5" fmla="*/ 1 w 1468603"/>
              <a:gd name="connsiteY5" fmla="*/ 1406246 h 1818385"/>
              <a:gd name="connsiteX6" fmla="*/ 439313 w 1468603"/>
              <a:gd name="connsiteY6" fmla="*/ 966934 h 1818385"/>
              <a:gd name="connsiteX7" fmla="*/ 748365 w 1468603"/>
              <a:gd name="connsiteY7" fmla="*/ 966934 h 1818385"/>
              <a:gd name="connsiteX8" fmla="*/ 748365 w 1468603"/>
              <a:gd name="connsiteY8" fmla="*/ 1092686 h 1818385"/>
              <a:gd name="connsiteX9" fmla="*/ 923154 w 1468603"/>
              <a:gd name="connsiteY9" fmla="*/ 909193 h 1818385"/>
              <a:gd name="connsiteX10" fmla="*/ 748365 w 1468603"/>
              <a:gd name="connsiteY10" fmla="*/ 725699 h 1818385"/>
              <a:gd name="connsiteX11" fmla="*/ 748365 w 1468603"/>
              <a:gd name="connsiteY11" fmla="*/ 851451 h 1818385"/>
              <a:gd name="connsiteX12" fmla="*/ 439312 w 1468603"/>
              <a:gd name="connsiteY12" fmla="*/ 851451 h 1818385"/>
              <a:gd name="connsiteX13" fmla="*/ 0 w 1468603"/>
              <a:gd name="connsiteY13" fmla="*/ 412140 h 1818385"/>
              <a:gd name="connsiteX14" fmla="*/ 360072 w 1468603"/>
              <a:gd name="connsiteY14" fmla="*/ 52068 h 1818385"/>
              <a:gd name="connsiteX15" fmla="*/ 485776 w 1468603"/>
              <a:gd name="connsiteY15" fmla="*/ 0 h 181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8603" h="1818385">
                <a:moveTo>
                  <a:pt x="485776" y="0"/>
                </a:moveTo>
                <a:cubicBezTo>
                  <a:pt x="531271" y="0"/>
                  <a:pt x="576768" y="17356"/>
                  <a:pt x="611480" y="52068"/>
                </a:cubicBezTo>
                <a:lnTo>
                  <a:pt x="1468603" y="909193"/>
                </a:lnTo>
                <a:lnTo>
                  <a:pt x="611480" y="1766317"/>
                </a:lnTo>
                <a:cubicBezTo>
                  <a:pt x="542054" y="1835742"/>
                  <a:pt x="429496" y="1835742"/>
                  <a:pt x="360072" y="1766317"/>
                </a:cubicBezTo>
                <a:lnTo>
                  <a:pt x="1" y="1406246"/>
                </a:lnTo>
                <a:lnTo>
                  <a:pt x="439313" y="966934"/>
                </a:lnTo>
                <a:lnTo>
                  <a:pt x="748365" y="966934"/>
                </a:lnTo>
                <a:lnTo>
                  <a:pt x="748365" y="1092686"/>
                </a:lnTo>
                <a:lnTo>
                  <a:pt x="923154" y="909193"/>
                </a:lnTo>
                <a:lnTo>
                  <a:pt x="748365" y="725699"/>
                </a:lnTo>
                <a:lnTo>
                  <a:pt x="748365" y="851451"/>
                </a:lnTo>
                <a:lnTo>
                  <a:pt x="439312" y="851451"/>
                </a:lnTo>
                <a:lnTo>
                  <a:pt x="0" y="412140"/>
                </a:lnTo>
                <a:lnTo>
                  <a:pt x="360072" y="52068"/>
                </a:lnTo>
                <a:cubicBezTo>
                  <a:pt x="394784" y="17356"/>
                  <a:pt x="440280" y="0"/>
                  <a:pt x="485776" y="0"/>
                </a:cubicBezTo>
                <a:close/>
              </a:path>
            </a:pathLst>
          </a:custGeom>
          <a:solidFill>
            <a:srgbClr val="3148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4" tIns="34277" rIns="68554" bIns="34277" rtlCol="0" anchor="ctr"/>
          <a:lstStyle/>
          <a:p>
            <a:pPr algn="ctr"/>
            <a:endParaRPr lang="zh-CN" altLang="en-US" sz="190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586074" y="5320447"/>
            <a:ext cx="2164411" cy="315439"/>
          </a:xfrm>
          <a:prstGeom prst="rect">
            <a:avLst/>
          </a:prstGeom>
        </p:spPr>
        <p:txBody>
          <a:bodyPr wrap="square" lIns="68547" tIns="34274" rIns="68547" bIns="34274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工作态度散漫</a:t>
            </a:r>
            <a:endParaRPr lang="zh-CN" altLang="en-US" sz="1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1564409" y="5656814"/>
            <a:ext cx="2614095" cy="40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7" tIns="34274" rIns="68547" bIns="3427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不大接受同事建议</a:t>
            </a:r>
            <a:endParaRPr lang="zh-CN" altLang="en-US" sz="1000" b="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>
              <a:buNone/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见面不主动打招呼</a:t>
            </a:r>
            <a:endParaRPr lang="zh-CN" altLang="en-US" sz="1000" b="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986794" y="1043466"/>
            <a:ext cx="1463317" cy="315439"/>
          </a:xfrm>
          <a:prstGeom prst="rect">
            <a:avLst/>
          </a:prstGeom>
        </p:spPr>
        <p:txBody>
          <a:bodyPr wrap="square" lIns="68547" tIns="34274" rIns="68547" bIns="34274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工作过于自我</a:t>
            </a:r>
            <a:endParaRPr lang="zh-CN" altLang="en-US" sz="1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3950477" y="1390107"/>
            <a:ext cx="2055031" cy="40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7" tIns="34274" rIns="68547" bIns="3427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客户追踪不及时</a:t>
            </a:r>
            <a:endParaRPr lang="zh-CN" altLang="en-US" sz="1000" b="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>
              <a:buNone/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请假迟到比较多</a:t>
            </a:r>
            <a:endParaRPr lang="zh-CN" altLang="en-US" sz="1000" b="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6762983" y="4415112"/>
            <a:ext cx="1" cy="368593"/>
          </a:xfrm>
          <a:prstGeom prst="line">
            <a:avLst/>
          </a:prstGeom>
          <a:ln w="12700">
            <a:solidFill>
              <a:schemeClr val="bg1">
                <a:lumMod val="75000"/>
                <a:alpha val="80000"/>
              </a:schemeClr>
            </a:solidFill>
            <a:prstDash val="solid"/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6091496" y="4859073"/>
            <a:ext cx="2046320" cy="315439"/>
          </a:xfrm>
          <a:prstGeom prst="rect">
            <a:avLst/>
          </a:prstGeom>
        </p:spPr>
        <p:txBody>
          <a:bodyPr wrap="square" lIns="68547" tIns="34274" rIns="68547" bIns="34274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添加标题内容</a:t>
            </a:r>
            <a:endParaRPr lang="zh-CN" altLang="en-US" sz="1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6417084" y="5174512"/>
            <a:ext cx="1728946" cy="62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7" tIns="34274" rIns="68547" bIns="3427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请替换文字内容，修改文字内容，也可以直接复制你的内容到此。</a:t>
            </a:r>
            <a:endParaRPr lang="zh-CN" altLang="en-US" sz="1000" b="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456659" y="1148598"/>
            <a:ext cx="1649619" cy="315439"/>
          </a:xfrm>
          <a:prstGeom prst="rect">
            <a:avLst/>
          </a:prstGeom>
        </p:spPr>
        <p:txBody>
          <a:bodyPr wrap="square" lIns="68547" tIns="34274" rIns="68547" bIns="34274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管理职责不合格</a:t>
            </a:r>
            <a:endParaRPr lang="zh-CN" altLang="en-US" sz="1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8437291" y="1464037"/>
            <a:ext cx="1871528" cy="40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7" tIns="34274" rIns="68547" bIns="3427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约客监督督促不及时</a:t>
            </a:r>
            <a:endParaRPr lang="zh-CN" altLang="en-US" sz="1000" b="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>
              <a:buNone/>
            </a:pPr>
            <a:r>
              <a:rPr lang="zh-CN" altLang="en-US" sz="10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工作计划安排不合理</a:t>
            </a:r>
            <a:endParaRPr lang="zh-CN" altLang="en-US" sz="1000" b="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5" name="圆角矩形 6"/>
          <p:cNvSpPr/>
          <p:nvPr/>
        </p:nvSpPr>
        <p:spPr>
          <a:xfrm>
            <a:off x="5251691" y="2000948"/>
            <a:ext cx="362369" cy="738224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58190" h="983247">
                <a:moveTo>
                  <a:pt x="0" y="0"/>
                </a:moveTo>
                <a:lnTo>
                  <a:pt x="445672" y="0"/>
                </a:lnTo>
                <a:cubicBezTo>
                  <a:pt x="507814" y="0"/>
                  <a:pt x="558190" y="50376"/>
                  <a:pt x="558190" y="112518"/>
                </a:cubicBezTo>
                <a:lnTo>
                  <a:pt x="558190" y="983247"/>
                </a:lnTo>
              </a:path>
            </a:pathLst>
          </a:custGeom>
          <a:ln w="12700">
            <a:solidFill>
              <a:schemeClr val="bg1">
                <a:lumMod val="75000"/>
                <a:alpha val="80000"/>
              </a:schemeClr>
            </a:solidFill>
            <a:prstDash val="solid"/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54" tIns="34277" rIns="68554" bIns="34277" rtlCol="0" anchor="ctr"/>
          <a:lstStyle/>
          <a:p>
            <a:pPr algn="ctr"/>
            <a:endParaRPr lang="zh-CN" altLang="en-US" sz="19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6" name="圆角矩形 6"/>
          <p:cNvSpPr/>
          <p:nvPr/>
        </p:nvSpPr>
        <p:spPr>
          <a:xfrm flipH="1">
            <a:off x="7674799" y="1428294"/>
            <a:ext cx="331342" cy="738224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58190" h="983247">
                <a:moveTo>
                  <a:pt x="0" y="0"/>
                </a:moveTo>
                <a:lnTo>
                  <a:pt x="445672" y="0"/>
                </a:lnTo>
                <a:cubicBezTo>
                  <a:pt x="507814" y="0"/>
                  <a:pt x="558190" y="50376"/>
                  <a:pt x="558190" y="112518"/>
                </a:cubicBezTo>
                <a:lnTo>
                  <a:pt x="558190" y="983247"/>
                </a:lnTo>
              </a:path>
            </a:pathLst>
          </a:custGeom>
          <a:ln w="12700">
            <a:solidFill>
              <a:schemeClr val="bg1">
                <a:lumMod val="75000"/>
                <a:alpha val="80000"/>
              </a:schemeClr>
            </a:solidFill>
            <a:prstDash val="solid"/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54" tIns="34277" rIns="68554" bIns="34277" rtlCol="0" anchor="ctr"/>
          <a:lstStyle/>
          <a:p>
            <a:pPr algn="ctr"/>
            <a:endParaRPr lang="zh-CN" altLang="en-US" sz="19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7" name="圆角矩形 6"/>
          <p:cNvSpPr/>
          <p:nvPr/>
        </p:nvSpPr>
        <p:spPr>
          <a:xfrm flipV="1">
            <a:off x="3194137" y="4542707"/>
            <a:ext cx="726488" cy="437021"/>
          </a:xfrm>
          <a:custGeom>
            <a:avLst/>
            <a:gdLst>
              <a:gd name="connsiteX0" fmla="*/ 0 w 670708"/>
              <a:gd name="connsiteY0" fmla="*/ 112518 h 1095765"/>
              <a:gd name="connsiteX1" fmla="*/ 112518 w 670708"/>
              <a:gd name="connsiteY1" fmla="*/ 0 h 1095765"/>
              <a:gd name="connsiteX2" fmla="*/ 558190 w 670708"/>
              <a:gd name="connsiteY2" fmla="*/ 0 h 1095765"/>
              <a:gd name="connsiteX3" fmla="*/ 670708 w 670708"/>
              <a:gd name="connsiteY3" fmla="*/ 112518 h 1095765"/>
              <a:gd name="connsiteX4" fmla="*/ 670708 w 670708"/>
              <a:gd name="connsiteY4" fmla="*/ 983247 h 1095765"/>
              <a:gd name="connsiteX5" fmla="*/ 558190 w 670708"/>
              <a:gd name="connsiteY5" fmla="*/ 1095765 h 1095765"/>
              <a:gd name="connsiteX6" fmla="*/ 112518 w 670708"/>
              <a:gd name="connsiteY6" fmla="*/ 1095765 h 1095765"/>
              <a:gd name="connsiteX7" fmla="*/ 0 w 670708"/>
              <a:gd name="connsiteY7" fmla="*/ 983247 h 1095765"/>
              <a:gd name="connsiteX8" fmla="*/ 0 w 670708"/>
              <a:gd name="connsiteY8" fmla="*/ 112518 h 1095765"/>
              <a:gd name="connsiteX0-1" fmla="*/ 0 w 670708"/>
              <a:gd name="connsiteY0-2" fmla="*/ 983247 h 1095765"/>
              <a:gd name="connsiteX1-3" fmla="*/ 0 w 670708"/>
              <a:gd name="connsiteY1-4" fmla="*/ 112518 h 1095765"/>
              <a:gd name="connsiteX2-5" fmla="*/ 112518 w 670708"/>
              <a:gd name="connsiteY2-6" fmla="*/ 0 h 1095765"/>
              <a:gd name="connsiteX3-7" fmla="*/ 558190 w 670708"/>
              <a:gd name="connsiteY3-8" fmla="*/ 0 h 1095765"/>
              <a:gd name="connsiteX4-9" fmla="*/ 670708 w 670708"/>
              <a:gd name="connsiteY4-10" fmla="*/ 112518 h 1095765"/>
              <a:gd name="connsiteX5-11" fmla="*/ 670708 w 670708"/>
              <a:gd name="connsiteY5-12" fmla="*/ 983247 h 1095765"/>
              <a:gd name="connsiteX6-13" fmla="*/ 558190 w 670708"/>
              <a:gd name="connsiteY6-14" fmla="*/ 1095765 h 1095765"/>
              <a:gd name="connsiteX7-15" fmla="*/ 112518 w 670708"/>
              <a:gd name="connsiteY7-16" fmla="*/ 1095765 h 1095765"/>
              <a:gd name="connsiteX8-17" fmla="*/ 91440 w 670708"/>
              <a:gd name="connsiteY8-18" fmla="*/ 1074687 h 1095765"/>
              <a:gd name="connsiteX0-19" fmla="*/ 0 w 670708"/>
              <a:gd name="connsiteY0-20" fmla="*/ 983247 h 1095765"/>
              <a:gd name="connsiteX1-21" fmla="*/ 0 w 670708"/>
              <a:gd name="connsiteY1-22" fmla="*/ 112518 h 1095765"/>
              <a:gd name="connsiteX2-23" fmla="*/ 112518 w 670708"/>
              <a:gd name="connsiteY2-24" fmla="*/ 0 h 1095765"/>
              <a:gd name="connsiteX3-25" fmla="*/ 558190 w 670708"/>
              <a:gd name="connsiteY3-26" fmla="*/ 0 h 1095765"/>
              <a:gd name="connsiteX4-27" fmla="*/ 670708 w 670708"/>
              <a:gd name="connsiteY4-28" fmla="*/ 112518 h 1095765"/>
              <a:gd name="connsiteX5-29" fmla="*/ 670708 w 670708"/>
              <a:gd name="connsiteY5-30" fmla="*/ 983247 h 1095765"/>
              <a:gd name="connsiteX6-31" fmla="*/ 558190 w 670708"/>
              <a:gd name="connsiteY6-32" fmla="*/ 1095765 h 1095765"/>
              <a:gd name="connsiteX7-33" fmla="*/ 112518 w 670708"/>
              <a:gd name="connsiteY7-34" fmla="*/ 1095765 h 1095765"/>
              <a:gd name="connsiteX0-35" fmla="*/ 0 w 670708"/>
              <a:gd name="connsiteY0-36" fmla="*/ 983247 h 1095765"/>
              <a:gd name="connsiteX1-37" fmla="*/ 0 w 670708"/>
              <a:gd name="connsiteY1-38" fmla="*/ 112518 h 1095765"/>
              <a:gd name="connsiteX2-39" fmla="*/ 112518 w 670708"/>
              <a:gd name="connsiteY2-40" fmla="*/ 0 h 1095765"/>
              <a:gd name="connsiteX3-41" fmla="*/ 558190 w 670708"/>
              <a:gd name="connsiteY3-42" fmla="*/ 0 h 1095765"/>
              <a:gd name="connsiteX4-43" fmla="*/ 670708 w 670708"/>
              <a:gd name="connsiteY4-44" fmla="*/ 112518 h 1095765"/>
              <a:gd name="connsiteX5-45" fmla="*/ 670708 w 670708"/>
              <a:gd name="connsiteY5-46" fmla="*/ 983247 h 1095765"/>
              <a:gd name="connsiteX6-47" fmla="*/ 558190 w 670708"/>
              <a:gd name="connsiteY6-48" fmla="*/ 1095765 h 1095765"/>
              <a:gd name="connsiteX0-49" fmla="*/ 0 w 670708"/>
              <a:gd name="connsiteY0-50" fmla="*/ 983247 h 983247"/>
              <a:gd name="connsiteX1-51" fmla="*/ 0 w 670708"/>
              <a:gd name="connsiteY1-52" fmla="*/ 112518 h 983247"/>
              <a:gd name="connsiteX2-53" fmla="*/ 112518 w 670708"/>
              <a:gd name="connsiteY2-54" fmla="*/ 0 h 983247"/>
              <a:gd name="connsiteX3-55" fmla="*/ 558190 w 670708"/>
              <a:gd name="connsiteY3-56" fmla="*/ 0 h 983247"/>
              <a:gd name="connsiteX4-57" fmla="*/ 670708 w 670708"/>
              <a:gd name="connsiteY4-58" fmla="*/ 112518 h 983247"/>
              <a:gd name="connsiteX5-59" fmla="*/ 670708 w 670708"/>
              <a:gd name="connsiteY5-60" fmla="*/ 983247 h 983247"/>
              <a:gd name="connsiteX0-61" fmla="*/ 0 w 670708"/>
              <a:gd name="connsiteY0-62" fmla="*/ 112518 h 983247"/>
              <a:gd name="connsiteX1-63" fmla="*/ 112518 w 670708"/>
              <a:gd name="connsiteY1-64" fmla="*/ 0 h 983247"/>
              <a:gd name="connsiteX2-65" fmla="*/ 558190 w 670708"/>
              <a:gd name="connsiteY2-66" fmla="*/ 0 h 983247"/>
              <a:gd name="connsiteX3-67" fmla="*/ 670708 w 670708"/>
              <a:gd name="connsiteY3-68" fmla="*/ 112518 h 983247"/>
              <a:gd name="connsiteX4-69" fmla="*/ 670708 w 670708"/>
              <a:gd name="connsiteY4-70" fmla="*/ 983247 h 983247"/>
              <a:gd name="connsiteX0-71" fmla="*/ 0 w 558190"/>
              <a:gd name="connsiteY0-72" fmla="*/ 0 h 983247"/>
              <a:gd name="connsiteX1-73" fmla="*/ 445672 w 558190"/>
              <a:gd name="connsiteY1-74" fmla="*/ 0 h 983247"/>
              <a:gd name="connsiteX2-75" fmla="*/ 558190 w 558190"/>
              <a:gd name="connsiteY2-76" fmla="*/ 112518 h 983247"/>
              <a:gd name="connsiteX3-77" fmla="*/ 558190 w 558190"/>
              <a:gd name="connsiteY3-78" fmla="*/ 983247 h 983247"/>
              <a:gd name="connsiteX0-79" fmla="*/ 0 w 558190"/>
              <a:gd name="connsiteY0-80" fmla="*/ 0 h 983247"/>
              <a:gd name="connsiteX1-81" fmla="*/ 445672 w 558190"/>
              <a:gd name="connsiteY1-82" fmla="*/ 0 h 983247"/>
              <a:gd name="connsiteX2-83" fmla="*/ 558190 w 558190"/>
              <a:gd name="connsiteY2-84" fmla="*/ 112518 h 983247"/>
              <a:gd name="connsiteX3-85" fmla="*/ 556463 w 558190"/>
              <a:gd name="connsiteY3-86" fmla="*/ 541893 h 983247"/>
              <a:gd name="connsiteX4-87" fmla="*/ 558190 w 558190"/>
              <a:gd name="connsiteY4-88" fmla="*/ 983247 h 983247"/>
              <a:gd name="connsiteX0-89" fmla="*/ 0 w 558190"/>
              <a:gd name="connsiteY0-90" fmla="*/ 0 h 541893"/>
              <a:gd name="connsiteX1-91" fmla="*/ 445672 w 558190"/>
              <a:gd name="connsiteY1-92" fmla="*/ 0 h 541893"/>
              <a:gd name="connsiteX2-93" fmla="*/ 558190 w 558190"/>
              <a:gd name="connsiteY2-94" fmla="*/ 112518 h 541893"/>
              <a:gd name="connsiteX3-95" fmla="*/ 556463 w 558190"/>
              <a:gd name="connsiteY3-96" fmla="*/ 541893 h 5418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58190" h="541893">
                <a:moveTo>
                  <a:pt x="0" y="0"/>
                </a:moveTo>
                <a:lnTo>
                  <a:pt x="445672" y="0"/>
                </a:lnTo>
                <a:cubicBezTo>
                  <a:pt x="507814" y="0"/>
                  <a:pt x="558190" y="50376"/>
                  <a:pt x="558190" y="112518"/>
                </a:cubicBezTo>
                <a:cubicBezTo>
                  <a:pt x="557614" y="255643"/>
                  <a:pt x="557039" y="398768"/>
                  <a:pt x="556463" y="541893"/>
                </a:cubicBezTo>
              </a:path>
            </a:pathLst>
          </a:custGeom>
          <a:ln w="12700">
            <a:solidFill>
              <a:schemeClr val="bg1">
                <a:lumMod val="75000"/>
                <a:alpha val="80000"/>
              </a:schemeClr>
            </a:solidFill>
            <a:prstDash val="solid"/>
            <a:headEnd type="oval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54" tIns="34277" rIns="68554" bIns="34277" rtlCol="0" anchor="ctr"/>
          <a:lstStyle/>
          <a:p>
            <a:pPr algn="ctr"/>
            <a:endParaRPr lang="zh-CN" altLang="en-US" sz="19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48" grpId="0"/>
      <p:bldP spid="49" grpId="0"/>
      <p:bldP spid="51" grpId="0"/>
      <p:bldP spid="52" grpId="0"/>
      <p:bldP spid="53" grpId="0"/>
      <p:bldP spid="54" grpId="0"/>
      <p:bldP spid="55" grpId="0" animBg="1"/>
      <p:bldP spid="56" grpId="0" animBg="1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6625" y="2193837"/>
            <a:ext cx="2247543" cy="224676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rPr>
              <a:t>05</a:t>
            </a:r>
            <a:endParaRPr lang="zh-CN" altLang="en-US" sz="14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2"/>
            </p:custDataLst>
          </p:nvPr>
        </p:nvCxnSpPr>
        <p:spPr>
          <a:xfrm>
            <a:off x="4269095" y="3974767"/>
            <a:ext cx="7186590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269095" y="2643919"/>
            <a:ext cx="718659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altLang="zh-CN" sz="6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2018</a:t>
            </a:r>
            <a:r>
              <a:rPr lang="zh-CN" altLang="en-US" sz="6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年工作规划</a:t>
            </a:r>
            <a:endParaRPr lang="zh-CN" altLang="en-US" sz="6600" b="1" dirty="0">
              <a:solidFill>
                <a:srgbClr val="314865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781759" y="937931"/>
            <a:ext cx="2758272" cy="837788"/>
            <a:chOff x="4602145" y="211015"/>
            <a:chExt cx="2758272" cy="837788"/>
          </a:xfrm>
        </p:grpSpPr>
        <p:sp>
          <p:nvSpPr>
            <p:cNvPr id="20" name="流程图: 终止 19"/>
            <p:cNvSpPr/>
            <p:nvPr/>
          </p:nvSpPr>
          <p:spPr>
            <a:xfrm>
              <a:off x="5521569" y="566482"/>
              <a:ext cx="1838848" cy="482321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流程图: 终止 21"/>
            <p:cNvSpPr/>
            <p:nvPr/>
          </p:nvSpPr>
          <p:spPr>
            <a:xfrm>
              <a:off x="4602145" y="211015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3" name="流程图: 终止 22"/>
            <p:cNvSpPr/>
            <p:nvPr/>
          </p:nvSpPr>
          <p:spPr>
            <a:xfrm>
              <a:off x="5521569" y="526200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056625" y="-1"/>
            <a:ext cx="2247543" cy="1775719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56625" y="4913832"/>
            <a:ext cx="2247543" cy="1944168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5284080" y="4244899"/>
            <a:ext cx="54103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We have many PowerPoint 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templates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空心弧 36"/>
          <p:cNvSpPr/>
          <p:nvPr/>
        </p:nvSpPr>
        <p:spPr>
          <a:xfrm rot="5400000">
            <a:off x="4202852" y="1871650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7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8" name="空心弧 37"/>
          <p:cNvSpPr/>
          <p:nvPr/>
        </p:nvSpPr>
        <p:spPr>
          <a:xfrm rot="5400000">
            <a:off x="4217457" y="3666350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7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9" name="空心弧 38"/>
          <p:cNvSpPr/>
          <p:nvPr/>
        </p:nvSpPr>
        <p:spPr>
          <a:xfrm rot="16200000" flipH="1">
            <a:off x="6090622" y="1871650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7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0" name="空心弧 39"/>
          <p:cNvSpPr/>
          <p:nvPr/>
        </p:nvSpPr>
        <p:spPr>
          <a:xfrm rot="16200000" flipH="1">
            <a:off x="6090622" y="3666350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2">
                  <a:lumMod val="7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394352" y="2059423"/>
            <a:ext cx="2007477" cy="36932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eaLnBrk="0" hangingPunct="0">
              <a:defRPr/>
            </a:pPr>
            <a:r>
              <a:rPr lang="zh-CN" altLang="en-US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巩固专业技能</a:t>
            </a:r>
            <a:endParaRPr lang="zh-CN" altLang="en-US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394352" y="2511149"/>
            <a:ext cx="3704435" cy="738656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熟悉产品的质量要求；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加强与供应商关于产品质量的交流  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定期比价，议价，降低采购成本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394352" y="3942814"/>
            <a:ext cx="2007477" cy="36932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开拓学习能力</a:t>
            </a:r>
            <a:endParaRPr lang="zh-CN" altLang="en-US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394352" y="4394540"/>
            <a:ext cx="3704435" cy="738656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拓宽市场信息的收集渠道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提高的采购风险意识，有效避免出现采购事故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607682" y="2059423"/>
            <a:ext cx="2007477" cy="36932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eaLnBrk="0" hangingPunct="0">
              <a:defRPr/>
            </a:pPr>
            <a:r>
              <a:rPr lang="zh-CN" altLang="en-US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提升沟通技巧</a:t>
            </a:r>
            <a:endParaRPr lang="zh-CN" altLang="en-US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10724" y="2511149"/>
            <a:ext cx="3704435" cy="52321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加强与其他部门的沟通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  <a:p>
            <a:pPr algn="r"/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加强与供应商的沟通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607682" y="3942814"/>
            <a:ext cx="2007477" cy="369324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增强服务意识</a:t>
            </a:r>
            <a:endParaRPr lang="zh-CN" altLang="en-US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10724" y="4394540"/>
            <a:ext cx="3704435" cy="738656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日常工作服务于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各个部门，提高服务对象满意度。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需提高内部管理水平</a:t>
            </a: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65" name="直接连接符 64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本框 65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en-US" altLang="zh-CN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2018</a:t>
              </a: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年工作规划</a:t>
              </a:r>
              <a:endParaRPr lang="zh-CN" altLang="en-US" sz="1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8" grpId="0" bldLvl="0" animBg="1"/>
      <p:bldP spid="39" grpId="0" bldLvl="0" animBg="1"/>
      <p:bldP spid="40" grpId="0" bldLvl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7198" y="1607989"/>
            <a:ext cx="11176000" cy="563562"/>
          </a:xfrm>
          <a:solidFill>
            <a:srgbClr val="218381"/>
          </a:solidFill>
        </p:spPr>
        <p:txBody>
          <a:bodyPr/>
          <a:lstStyle/>
          <a:p>
            <a:pPr algn="ctr"/>
            <a:r>
              <a:rPr lang="zh-CN" altLang="en-US" sz="32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总结</a:t>
            </a:r>
            <a:endParaRPr lang="zh-CN" altLang="en-US" sz="32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1232899" y="3000219"/>
            <a:ext cx="10344971" cy="2172518"/>
          </a:xfrm>
          <a:prstGeom prst="rect">
            <a:avLst/>
          </a:prstGeom>
          <a:solidFill>
            <a:srgbClr val="314865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30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以上是我部门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2017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年度工作总结，俗话说：“点点滴滴，造就不凡”，在以后的工作中，不管工作是困难重重的还是多彩多姿的，我部门都要不断积累经验，与各位同事一起“勤奋严谨，协作创新”努力提高部门文化素质和各种工作技能，为公司的发展做出更大的贡献。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spcBef>
                  <a:spcPct val="20000"/>
                </a:spcBef>
                <a:buClr>
                  <a:schemeClr val="hlink"/>
                </a:buClr>
                <a:buSzPct val="65000"/>
              </a:pPr>
              <a:r>
                <a:rPr lang="en-US" altLang="zh-CN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2018</a:t>
              </a:r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年工作规划</a:t>
              </a:r>
              <a:endParaRPr lang="zh-CN" altLang="en-US" sz="1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300292" y="1889864"/>
            <a:ext cx="9655728" cy="1107996"/>
          </a:xfrm>
          <a:prstGeom prst="rect">
            <a:avLst/>
          </a:prstGeom>
          <a:solidFill>
            <a:srgbClr val="314865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感</a:t>
            </a:r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谢一路有你</a:t>
            </a:r>
            <a:endParaRPr lang="zh-CN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26423" y="3576816"/>
            <a:ext cx="6400798" cy="58105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PLANNING FOR SIMPLE BUSINESS</a:t>
            </a:r>
            <a:endParaRPr lang="zh-CN" altLang="en-US" sz="2400" b="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1" name="TextBox 7"/>
          <p:cNvSpPr>
            <a:spLocks noChangeArrowheads="1"/>
          </p:cNvSpPr>
          <p:nvPr/>
        </p:nvSpPr>
        <p:spPr bwMode="auto">
          <a:xfrm>
            <a:off x="4399256" y="4463525"/>
            <a:ext cx="26816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汇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报人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：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优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品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PPT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3675005" y="4571246"/>
            <a:ext cx="61079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203396" y="4571246"/>
            <a:ext cx="61079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799845" y="852473"/>
            <a:ext cx="2758272" cy="837788"/>
            <a:chOff x="4602145" y="211015"/>
            <a:chExt cx="2758272" cy="837788"/>
          </a:xfrm>
        </p:grpSpPr>
        <p:sp>
          <p:nvSpPr>
            <p:cNvPr id="30" name="流程图: 终止 29"/>
            <p:cNvSpPr/>
            <p:nvPr/>
          </p:nvSpPr>
          <p:spPr>
            <a:xfrm>
              <a:off x="5521569" y="566482"/>
              <a:ext cx="1838848" cy="482321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1" name="流程图: 终止 30"/>
            <p:cNvSpPr/>
            <p:nvPr/>
          </p:nvSpPr>
          <p:spPr>
            <a:xfrm>
              <a:off x="4602145" y="211015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32" name="流程图: 终止 31"/>
            <p:cNvSpPr/>
            <p:nvPr/>
          </p:nvSpPr>
          <p:spPr>
            <a:xfrm>
              <a:off x="5521569" y="526200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434874" y="0"/>
            <a:ext cx="1343025" cy="2160396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MH_Others_1"/>
          <p:cNvSpPr txBox="1"/>
          <p:nvPr>
            <p:custDataLst>
              <p:tags r:id="rId1"/>
            </p:custDataLst>
          </p:nvPr>
        </p:nvSpPr>
        <p:spPr>
          <a:xfrm>
            <a:off x="1434874" y="0"/>
            <a:ext cx="1343025" cy="166199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目 </a:t>
            </a:r>
            <a:endParaRPr lang="en-US" altLang="zh-CN" sz="5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录</a:t>
            </a:r>
            <a:endParaRPr lang="zh-CN" altLang="en-US" sz="5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MH_Others_1"/>
          <p:cNvSpPr txBox="1"/>
          <p:nvPr>
            <p:custDataLst>
              <p:tags r:id="rId2"/>
            </p:custDataLst>
          </p:nvPr>
        </p:nvSpPr>
        <p:spPr>
          <a:xfrm>
            <a:off x="1451418" y="1766523"/>
            <a:ext cx="1343025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CONTENTS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600056" y="1236156"/>
            <a:ext cx="3890506" cy="46166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年度重要物资采购</a:t>
            </a:r>
            <a:endParaRPr lang="zh-CN" alt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600056" y="2325665"/>
            <a:ext cx="3890506" cy="46166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dist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采购成本管理</a:t>
            </a:r>
            <a:endParaRPr lang="zh-CN" alt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600056" y="3415175"/>
            <a:ext cx="3890506" cy="46166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dist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供应商的管理与开发</a:t>
            </a:r>
            <a:endParaRPr lang="zh-CN" alt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600056" y="4504685"/>
            <a:ext cx="3890506" cy="46166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dist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CN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2017</a:t>
            </a:r>
            <a:r>
              <a:rPr lang="zh-CN" alt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年不足反省</a:t>
            </a:r>
            <a:endParaRPr lang="zh-CN" alt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600056" y="5594194"/>
            <a:ext cx="3890506" cy="461665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dist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CN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2018</a:t>
            </a:r>
            <a:r>
              <a:rPr lang="zh-CN" alt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年工作规划</a:t>
            </a:r>
            <a:endParaRPr lang="zh-CN" alt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43050" y="1160643"/>
            <a:ext cx="1752950" cy="605880"/>
            <a:chOff x="4343050" y="1160643"/>
            <a:chExt cx="1752950" cy="605880"/>
          </a:xfrm>
          <a:effectLst>
            <a:outerShdw blurRad="50800" dist="50800" dir="5400000" algn="t" rotWithShape="0">
              <a:prstClr val="black">
                <a:alpha val="15000"/>
              </a:prstClr>
            </a:outerShdw>
          </a:effectLst>
        </p:grpSpPr>
        <p:grpSp>
          <p:nvGrpSpPr>
            <p:cNvPr id="3" name="组合 2"/>
            <p:cNvGrpSpPr/>
            <p:nvPr/>
          </p:nvGrpSpPr>
          <p:grpSpPr>
            <a:xfrm>
              <a:off x="4343050" y="1160643"/>
              <a:ext cx="1752950" cy="605880"/>
              <a:chOff x="4602145" y="211015"/>
              <a:chExt cx="2298560" cy="794460"/>
            </a:xfrm>
          </p:grpSpPr>
          <p:sp>
            <p:nvSpPr>
              <p:cNvPr id="24" name="流程图: 终止 23"/>
              <p:cNvSpPr/>
              <p:nvPr/>
            </p:nvSpPr>
            <p:spPr>
              <a:xfrm>
                <a:off x="5061857" y="523152"/>
                <a:ext cx="1838848" cy="4823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" name="流程图: 终止 1"/>
              <p:cNvSpPr/>
              <p:nvPr/>
            </p:nvSpPr>
            <p:spPr>
              <a:xfrm>
                <a:off x="4602145" y="211015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5061857" y="479326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4872741" y="1179527"/>
              <a:ext cx="698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14865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01</a:t>
              </a:r>
              <a:endParaRPr lang="zh-CN" altLang="en-US" sz="28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43050" y="2250972"/>
            <a:ext cx="1752950" cy="605880"/>
            <a:chOff x="4343050" y="2250972"/>
            <a:chExt cx="1752950" cy="605880"/>
          </a:xfrm>
          <a:effectLst>
            <a:outerShdw blurRad="50800" dist="50800" dir="5400000" algn="t" rotWithShape="0">
              <a:prstClr val="black">
                <a:alpha val="15000"/>
              </a:prstClr>
            </a:outerShdw>
          </a:effectLst>
        </p:grpSpPr>
        <p:grpSp>
          <p:nvGrpSpPr>
            <p:cNvPr id="50" name="组合 49"/>
            <p:cNvGrpSpPr/>
            <p:nvPr/>
          </p:nvGrpSpPr>
          <p:grpSpPr>
            <a:xfrm>
              <a:off x="4343050" y="2250972"/>
              <a:ext cx="1752950" cy="605880"/>
              <a:chOff x="4602145" y="211015"/>
              <a:chExt cx="2298560" cy="794460"/>
            </a:xfrm>
          </p:grpSpPr>
          <p:sp>
            <p:nvSpPr>
              <p:cNvPr id="51" name="流程图: 终止 50"/>
              <p:cNvSpPr/>
              <p:nvPr/>
            </p:nvSpPr>
            <p:spPr>
              <a:xfrm>
                <a:off x="5061857" y="523152"/>
                <a:ext cx="1838848" cy="4823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2" name="流程图: 终止 51"/>
              <p:cNvSpPr/>
              <p:nvPr/>
            </p:nvSpPr>
            <p:spPr>
              <a:xfrm>
                <a:off x="4602145" y="211015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3" name="流程图: 终止 52"/>
              <p:cNvSpPr/>
              <p:nvPr/>
            </p:nvSpPr>
            <p:spPr>
              <a:xfrm>
                <a:off x="5061857" y="479326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4872741" y="2291691"/>
              <a:ext cx="698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14865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02</a:t>
              </a:r>
              <a:endParaRPr lang="zh-CN" altLang="en-US" sz="28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43050" y="3341301"/>
            <a:ext cx="1752950" cy="605880"/>
            <a:chOff x="4343050" y="3341301"/>
            <a:chExt cx="1752950" cy="605880"/>
          </a:xfrm>
          <a:effectLst>
            <a:outerShdw blurRad="50800" dist="50800" dir="5400000" algn="t" rotWithShape="0">
              <a:prstClr val="black">
                <a:alpha val="15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4343050" y="3341301"/>
              <a:ext cx="1752950" cy="605880"/>
              <a:chOff x="4602145" y="211015"/>
              <a:chExt cx="2298560" cy="794460"/>
            </a:xfrm>
          </p:grpSpPr>
          <p:sp>
            <p:nvSpPr>
              <p:cNvPr id="55" name="流程图: 终止 54"/>
              <p:cNvSpPr/>
              <p:nvPr/>
            </p:nvSpPr>
            <p:spPr>
              <a:xfrm>
                <a:off x="5061857" y="523152"/>
                <a:ext cx="1838848" cy="4823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6" name="流程图: 终止 55"/>
              <p:cNvSpPr/>
              <p:nvPr/>
            </p:nvSpPr>
            <p:spPr>
              <a:xfrm>
                <a:off x="4602145" y="211015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57" name="流程图: 终止 56"/>
              <p:cNvSpPr/>
              <p:nvPr/>
            </p:nvSpPr>
            <p:spPr>
              <a:xfrm>
                <a:off x="5061857" y="479326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4872741" y="3403855"/>
              <a:ext cx="698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14865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03</a:t>
              </a:r>
              <a:endParaRPr lang="zh-CN" altLang="en-US" sz="28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43050" y="4431630"/>
            <a:ext cx="1752950" cy="607609"/>
            <a:chOff x="4343050" y="4431630"/>
            <a:chExt cx="1752950" cy="607609"/>
          </a:xfrm>
          <a:effectLst>
            <a:outerShdw blurRad="50800" dist="50800" dir="5400000" algn="t" rotWithShape="0">
              <a:prstClr val="black">
                <a:alpha val="15000"/>
              </a:prstClr>
            </a:outerShdw>
          </a:effectLst>
        </p:grpSpPr>
        <p:grpSp>
          <p:nvGrpSpPr>
            <p:cNvPr id="58" name="组合 57"/>
            <p:cNvGrpSpPr/>
            <p:nvPr/>
          </p:nvGrpSpPr>
          <p:grpSpPr>
            <a:xfrm>
              <a:off x="4343050" y="4431630"/>
              <a:ext cx="1752950" cy="605880"/>
              <a:chOff x="4602145" y="211015"/>
              <a:chExt cx="2298560" cy="794460"/>
            </a:xfrm>
          </p:grpSpPr>
          <p:sp>
            <p:nvSpPr>
              <p:cNvPr id="59" name="流程图: 终止 58"/>
              <p:cNvSpPr/>
              <p:nvPr/>
            </p:nvSpPr>
            <p:spPr>
              <a:xfrm>
                <a:off x="5061857" y="523152"/>
                <a:ext cx="1838848" cy="4823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0" name="流程图: 终止 59"/>
              <p:cNvSpPr/>
              <p:nvPr/>
            </p:nvSpPr>
            <p:spPr>
              <a:xfrm>
                <a:off x="4602145" y="211015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1" name="流程图: 终止 60"/>
              <p:cNvSpPr/>
              <p:nvPr/>
            </p:nvSpPr>
            <p:spPr>
              <a:xfrm>
                <a:off x="5061857" y="479326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4872741" y="4516019"/>
              <a:ext cx="698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14865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04</a:t>
              </a:r>
              <a:endParaRPr lang="zh-CN" altLang="en-US" sz="28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43050" y="5521958"/>
            <a:ext cx="1752950" cy="629443"/>
            <a:chOff x="4343050" y="5521958"/>
            <a:chExt cx="1752950" cy="629443"/>
          </a:xfrm>
          <a:effectLst>
            <a:outerShdw blurRad="50800" dist="50800" dir="5400000" algn="t" rotWithShape="0">
              <a:prstClr val="black">
                <a:alpha val="15000"/>
              </a:prstClr>
            </a:outerShdw>
          </a:effectLst>
        </p:grpSpPr>
        <p:grpSp>
          <p:nvGrpSpPr>
            <p:cNvPr id="62" name="组合 61"/>
            <p:cNvGrpSpPr/>
            <p:nvPr/>
          </p:nvGrpSpPr>
          <p:grpSpPr>
            <a:xfrm>
              <a:off x="4343050" y="5521958"/>
              <a:ext cx="1752950" cy="605880"/>
              <a:chOff x="4602145" y="211015"/>
              <a:chExt cx="2298560" cy="794460"/>
            </a:xfrm>
          </p:grpSpPr>
          <p:sp>
            <p:nvSpPr>
              <p:cNvPr id="63" name="流程图: 终止 62"/>
              <p:cNvSpPr/>
              <p:nvPr/>
            </p:nvSpPr>
            <p:spPr>
              <a:xfrm>
                <a:off x="5061857" y="523152"/>
                <a:ext cx="1838848" cy="4823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4" name="流程图: 终止 63"/>
              <p:cNvSpPr/>
              <p:nvPr/>
            </p:nvSpPr>
            <p:spPr>
              <a:xfrm>
                <a:off x="4602145" y="211015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5" name="流程图: 终止 64"/>
              <p:cNvSpPr/>
              <p:nvPr/>
            </p:nvSpPr>
            <p:spPr>
              <a:xfrm>
                <a:off x="5061857" y="479326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4872741" y="5628181"/>
              <a:ext cx="698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14865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05</a:t>
              </a:r>
              <a:endParaRPr lang="zh-CN" altLang="en-US" sz="28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7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286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2" grpId="0"/>
          <p:bldP spid="12" grpId="0"/>
          <p:bldP spid="66" grpId="0" animBg="1"/>
          <p:bldP spid="67" grpId="0" animBg="1"/>
          <p:bldP spid="68" grpId="0" animBg="1"/>
          <p:bldP spid="69" grpId="0" animBg="1"/>
          <p:bldP spid="7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7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286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2" grpId="0"/>
          <p:bldP spid="12" grpId="0"/>
          <p:bldP spid="66" grpId="0" animBg="1"/>
          <p:bldP spid="67" grpId="0" animBg="1"/>
          <p:bldP spid="68" grpId="0" animBg="1"/>
          <p:bldP spid="69" grpId="0" animBg="1"/>
          <p:bldP spid="70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6625" y="2193837"/>
            <a:ext cx="2247543" cy="224676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rPr>
              <a:t>01</a:t>
            </a:r>
            <a:endParaRPr lang="zh-CN" altLang="en-US" sz="14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2"/>
            </p:custDataLst>
          </p:nvPr>
        </p:nvCxnSpPr>
        <p:spPr>
          <a:xfrm>
            <a:off x="4269095" y="3974767"/>
            <a:ext cx="7186590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269095" y="2643919"/>
            <a:ext cx="718659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zh-CN" altLang="en-US" sz="6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年度重要物资采购</a:t>
            </a:r>
            <a:endParaRPr lang="zh-CN" altLang="en-US" sz="6600" b="1" dirty="0">
              <a:solidFill>
                <a:srgbClr val="314865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781759" y="937931"/>
            <a:ext cx="2758272" cy="837788"/>
            <a:chOff x="4602145" y="211015"/>
            <a:chExt cx="2758272" cy="837788"/>
          </a:xfrm>
        </p:grpSpPr>
        <p:sp>
          <p:nvSpPr>
            <p:cNvPr id="20" name="流程图: 终止 19"/>
            <p:cNvSpPr/>
            <p:nvPr/>
          </p:nvSpPr>
          <p:spPr>
            <a:xfrm>
              <a:off x="5521569" y="566482"/>
              <a:ext cx="1838848" cy="482321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流程图: 终止 21"/>
            <p:cNvSpPr/>
            <p:nvPr/>
          </p:nvSpPr>
          <p:spPr>
            <a:xfrm>
              <a:off x="4602145" y="211015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3" name="流程图: 终止 22"/>
            <p:cNvSpPr/>
            <p:nvPr/>
          </p:nvSpPr>
          <p:spPr>
            <a:xfrm>
              <a:off x="5521569" y="526200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056625" y="-1"/>
            <a:ext cx="2247543" cy="1775719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56625" y="4913832"/>
            <a:ext cx="2247543" cy="1944168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5284080" y="4244899"/>
            <a:ext cx="54103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We have many PowerPoint 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templates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占位符 6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1" y="737667"/>
            <a:ext cx="11731837" cy="3715691"/>
          </a:xfrm>
          <a:prstGeom prst="rect">
            <a:avLst/>
          </a:prstGeom>
          <a:pattFill prst="pct30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</p:pic>
      <p:sp>
        <p:nvSpPr>
          <p:cNvPr id="53" name="Text Placeholder 1"/>
          <p:cNvSpPr txBox="1"/>
          <p:nvPr/>
        </p:nvSpPr>
        <p:spPr>
          <a:xfrm>
            <a:off x="450772" y="4748592"/>
            <a:ext cx="3655129" cy="35981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XXXXX</a:t>
            </a:r>
            <a:r>
              <a:rPr lang="zh-CN" altLang="en-US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采购汇总</a:t>
            </a:r>
            <a:endParaRPr lang="zh-CN" altLang="en-US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25385" y="5299316"/>
            <a:ext cx="11741229" cy="0"/>
          </a:xfrm>
          <a:prstGeom prst="line">
            <a:avLst/>
          </a:prstGeom>
          <a:noFill/>
          <a:ln w="9525" cap="flat" cmpd="sng" algn="ctr">
            <a:solidFill>
              <a:srgbClr val="46556A"/>
            </a:solidFill>
            <a:prstDash val="solid"/>
          </a:ln>
          <a:effectLst/>
        </p:spPr>
      </p:cxn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323606" y="5545114"/>
            <a:ext cx="11643007" cy="77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  <a:buNone/>
            </a:pP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2017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年全年完成采购约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XXXX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，比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2016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年同比增加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28%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采购量，其中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10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月份采购量是同比增加最高的一个月份。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XXXX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主要供应商五家，分别为：整整、宣国、十佳、地点、某某，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2017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年五家供货商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1-12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月合计开票金额</a:t>
            </a:r>
            <a:r>
              <a:rPr lang="en-US" altLang="zh-CN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XXXXXX</a:t>
            </a:r>
            <a:r>
              <a:rPr lang="zh-CN" altLang="en-US" sz="1200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万元。</a:t>
            </a:r>
            <a:endParaRPr lang="zh-CN" altLang="en-US" sz="1200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56" name="直接连接符 55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年度重要物资采购</a:t>
              </a:r>
              <a:endParaRPr lang="zh-CN" altLang="en-US" sz="1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1689891" y="1377263"/>
            <a:ext cx="4077971" cy="2442211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314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8025193" y="1604185"/>
            <a:ext cx="3096617" cy="196969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0" name="Rectangle 4"/>
          <p:cNvSpPr/>
          <p:nvPr/>
        </p:nvSpPr>
        <p:spPr>
          <a:xfrm>
            <a:off x="5644863" y="3819473"/>
            <a:ext cx="3055428" cy="1678675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1" name="Rectangle 5"/>
          <p:cNvSpPr/>
          <p:nvPr/>
        </p:nvSpPr>
        <p:spPr>
          <a:xfrm>
            <a:off x="5981927" y="2964983"/>
            <a:ext cx="2927336" cy="215721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2" name="TextBox 6"/>
          <p:cNvSpPr txBox="1"/>
          <p:nvPr/>
        </p:nvSpPr>
        <p:spPr>
          <a:xfrm>
            <a:off x="6288969" y="4474144"/>
            <a:ext cx="2313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工作的及时性和时效性</a:t>
            </a:r>
            <a:endParaRPr lang="zh-CN" altLang="en-US" sz="14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83" name="Group 9"/>
          <p:cNvGrpSpPr/>
          <p:nvPr/>
        </p:nvGrpSpPr>
        <p:grpSpPr>
          <a:xfrm>
            <a:off x="1602049" y="5335982"/>
            <a:ext cx="6511752" cy="1281411"/>
            <a:chOff x="6371772" y="1945338"/>
            <a:chExt cx="6511752" cy="1281410"/>
          </a:xfrm>
        </p:grpSpPr>
        <p:sp>
          <p:nvSpPr>
            <p:cNvPr id="85" name="Subtitle 2"/>
            <p:cNvSpPr txBox="1"/>
            <p:nvPr/>
          </p:nvSpPr>
          <p:spPr>
            <a:xfrm>
              <a:off x="6371772" y="2396743"/>
              <a:ext cx="6511752" cy="830005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采购工作比其它工作，更讲究一个轻重缓急，在轻重缓急的基础上，要迅速及时的处理掉重要及紧急的事务，如果这点做不好，将直接会导致客人的投诉，影响企业形象，从出国留学网经营角度来看，我们是服务性企业，及时快速的采购就是最好的服务。</a:t>
              </a:r>
              <a:endParaRPr lang="zh-CN" alt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6" name="TextBox 12"/>
            <p:cNvSpPr txBox="1"/>
            <p:nvPr/>
          </p:nvSpPr>
          <p:spPr>
            <a:xfrm>
              <a:off x="6371772" y="1945338"/>
              <a:ext cx="2925801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35" b="1" dirty="0">
                  <a:solidFill>
                    <a:srgbClr val="314865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工作的及时性和时效性</a:t>
              </a:r>
              <a:endParaRPr lang="zh-CN" altLang="en-US" sz="2135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年度重要物资采购</a:t>
              </a:r>
              <a:endParaRPr lang="zh-CN" altLang="en-US" sz="1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194"/>
          <p:cNvSpPr txBox="1"/>
          <p:nvPr/>
        </p:nvSpPr>
        <p:spPr>
          <a:xfrm>
            <a:off x="5726037" y="1878224"/>
            <a:ext cx="2349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程序的重要性</a:t>
            </a:r>
            <a:endParaRPr lang="zh-CN" altLang="en-US" sz="20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5849178" y="2411898"/>
            <a:ext cx="3141289" cy="1"/>
          </a:xfrm>
          <a:prstGeom prst="line">
            <a:avLst/>
          </a:prstGeom>
          <a:ln w="19050">
            <a:solidFill>
              <a:srgbClr val="314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107"/>
          <p:cNvSpPr txBox="1"/>
          <p:nvPr/>
        </p:nvSpPr>
        <p:spPr>
          <a:xfrm>
            <a:off x="5726037" y="2904580"/>
            <a:ext cx="42501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平时工作中为了更好的更快的完成工作，总想这跳过一些繁琐的程序，我想这可能是我们每个采购员都曾想过的问题，但恰恰就是这些程序，在规范这我们的工作，这些程序也是前辈们在自己工作多年的基础上总结建立的，有可行性，如果脱离了其中的某个环节，工作可能就会出问题。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-13312" y="1774181"/>
            <a:ext cx="5331846" cy="3743037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1044718" y="1774182"/>
            <a:ext cx="1160595" cy="3743030"/>
          </a:xfrm>
          <a:prstGeom prst="rect">
            <a:avLst/>
          </a:prstGeom>
          <a:solidFill>
            <a:srgbClr val="314865"/>
          </a:solidFill>
          <a:ln w="25400">
            <a:solidFill>
              <a:srgbClr val="31486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51" name="直接连接符 50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年度重要物资采购</a:t>
              </a:r>
              <a:endParaRPr lang="zh-CN" altLang="en-US" sz="1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 40"/>
          <p:cNvSpPr/>
          <p:nvPr/>
        </p:nvSpPr>
        <p:spPr bwMode="auto">
          <a:xfrm>
            <a:off x="2640013" y="1368426"/>
            <a:ext cx="2346325" cy="1181100"/>
          </a:xfrm>
          <a:custGeom>
            <a:avLst/>
            <a:gdLst>
              <a:gd name="T0" fmla="*/ 1091 w 1091"/>
              <a:gd name="T1" fmla="*/ 491 h 550"/>
              <a:gd name="T2" fmla="*/ 1032 w 1091"/>
              <a:gd name="T3" fmla="*/ 550 h 550"/>
              <a:gd name="T4" fmla="*/ 973 w 1091"/>
              <a:gd name="T5" fmla="*/ 491 h 550"/>
              <a:gd name="T6" fmla="*/ 1008 w 1091"/>
              <a:gd name="T7" fmla="*/ 491 h 550"/>
              <a:gd name="T8" fmla="*/ 527 w 1091"/>
              <a:gd name="T9" fmla="*/ 44 h 550"/>
              <a:gd name="T10" fmla="*/ 44 w 1091"/>
              <a:gd name="T11" fmla="*/ 527 h 550"/>
              <a:gd name="T12" fmla="*/ 44 w 1091"/>
              <a:gd name="T13" fmla="*/ 527 h 550"/>
              <a:gd name="T14" fmla="*/ 0 w 1091"/>
              <a:gd name="T15" fmla="*/ 527 h 550"/>
              <a:gd name="T16" fmla="*/ 0 w 1091"/>
              <a:gd name="T17" fmla="*/ 527 h 550"/>
              <a:gd name="T18" fmla="*/ 527 w 1091"/>
              <a:gd name="T19" fmla="*/ 0 h 550"/>
              <a:gd name="T20" fmla="*/ 1052 w 1091"/>
              <a:gd name="T21" fmla="*/ 491 h 550"/>
              <a:gd name="T22" fmla="*/ 1091 w 1091"/>
              <a:gd name="T23" fmla="*/ 491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91" h="550">
                <a:moveTo>
                  <a:pt x="1091" y="491"/>
                </a:moveTo>
                <a:cubicBezTo>
                  <a:pt x="1032" y="550"/>
                  <a:pt x="1032" y="550"/>
                  <a:pt x="1032" y="550"/>
                </a:cubicBezTo>
                <a:cubicBezTo>
                  <a:pt x="973" y="491"/>
                  <a:pt x="973" y="491"/>
                  <a:pt x="973" y="491"/>
                </a:cubicBezTo>
                <a:cubicBezTo>
                  <a:pt x="1008" y="491"/>
                  <a:pt x="1008" y="491"/>
                  <a:pt x="1008" y="491"/>
                </a:cubicBezTo>
                <a:cubicBezTo>
                  <a:pt x="990" y="241"/>
                  <a:pt x="781" y="44"/>
                  <a:pt x="527" y="44"/>
                </a:cubicBezTo>
                <a:cubicBezTo>
                  <a:pt x="260" y="44"/>
                  <a:pt x="44" y="261"/>
                  <a:pt x="44" y="527"/>
                </a:cubicBezTo>
                <a:cubicBezTo>
                  <a:pt x="44" y="527"/>
                  <a:pt x="44" y="527"/>
                  <a:pt x="44" y="527"/>
                </a:cubicBezTo>
                <a:cubicBezTo>
                  <a:pt x="0" y="527"/>
                  <a:pt x="0" y="527"/>
                  <a:pt x="0" y="527"/>
                </a:cubicBezTo>
                <a:cubicBezTo>
                  <a:pt x="0" y="527"/>
                  <a:pt x="0" y="527"/>
                  <a:pt x="0" y="527"/>
                </a:cubicBezTo>
                <a:cubicBezTo>
                  <a:pt x="0" y="236"/>
                  <a:pt x="236" y="0"/>
                  <a:pt x="527" y="0"/>
                </a:cubicBezTo>
                <a:cubicBezTo>
                  <a:pt x="805" y="0"/>
                  <a:pt x="1034" y="217"/>
                  <a:pt x="1052" y="491"/>
                </a:cubicBezTo>
                <a:lnTo>
                  <a:pt x="1091" y="491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3" name="Freeform 41"/>
          <p:cNvSpPr/>
          <p:nvPr/>
        </p:nvSpPr>
        <p:spPr bwMode="auto">
          <a:xfrm>
            <a:off x="4919663" y="4703764"/>
            <a:ext cx="2346325" cy="1177925"/>
          </a:xfrm>
          <a:custGeom>
            <a:avLst/>
            <a:gdLst>
              <a:gd name="T0" fmla="*/ 1090 w 1090"/>
              <a:gd name="T1" fmla="*/ 59 h 549"/>
              <a:gd name="T2" fmla="*/ 1031 w 1090"/>
              <a:gd name="T3" fmla="*/ 0 h 549"/>
              <a:gd name="T4" fmla="*/ 972 w 1090"/>
              <a:gd name="T5" fmla="*/ 59 h 549"/>
              <a:gd name="T6" fmla="*/ 1008 w 1090"/>
              <a:gd name="T7" fmla="*/ 59 h 549"/>
              <a:gd name="T8" fmla="*/ 526 w 1090"/>
              <a:gd name="T9" fmla="*/ 506 h 549"/>
              <a:gd name="T10" fmla="*/ 43 w 1090"/>
              <a:gd name="T11" fmla="*/ 23 h 549"/>
              <a:gd name="T12" fmla="*/ 43 w 1090"/>
              <a:gd name="T13" fmla="*/ 23 h 549"/>
              <a:gd name="T14" fmla="*/ 0 w 1090"/>
              <a:gd name="T15" fmla="*/ 23 h 549"/>
              <a:gd name="T16" fmla="*/ 0 w 1090"/>
              <a:gd name="T17" fmla="*/ 23 h 549"/>
              <a:gd name="T18" fmla="*/ 526 w 1090"/>
              <a:gd name="T19" fmla="*/ 549 h 549"/>
              <a:gd name="T20" fmla="*/ 1052 w 1090"/>
              <a:gd name="T21" fmla="*/ 59 h 549"/>
              <a:gd name="T22" fmla="*/ 1090 w 1090"/>
              <a:gd name="T23" fmla="*/ 59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90" h="549">
                <a:moveTo>
                  <a:pt x="1090" y="59"/>
                </a:moveTo>
                <a:cubicBezTo>
                  <a:pt x="1031" y="0"/>
                  <a:pt x="1031" y="0"/>
                  <a:pt x="1031" y="0"/>
                </a:cubicBezTo>
                <a:cubicBezTo>
                  <a:pt x="972" y="59"/>
                  <a:pt x="972" y="59"/>
                  <a:pt x="972" y="59"/>
                </a:cubicBezTo>
                <a:cubicBezTo>
                  <a:pt x="1008" y="59"/>
                  <a:pt x="1008" y="59"/>
                  <a:pt x="1008" y="59"/>
                </a:cubicBezTo>
                <a:cubicBezTo>
                  <a:pt x="989" y="308"/>
                  <a:pt x="781" y="506"/>
                  <a:pt x="526" y="506"/>
                </a:cubicBezTo>
                <a:cubicBezTo>
                  <a:pt x="260" y="506"/>
                  <a:pt x="43" y="289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13"/>
                  <a:pt x="236" y="549"/>
                  <a:pt x="526" y="549"/>
                </a:cubicBezTo>
                <a:cubicBezTo>
                  <a:pt x="805" y="549"/>
                  <a:pt x="1033" y="332"/>
                  <a:pt x="1052" y="59"/>
                </a:cubicBezTo>
                <a:lnTo>
                  <a:pt x="1090" y="59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" name="Freeform 42"/>
          <p:cNvSpPr/>
          <p:nvPr/>
        </p:nvSpPr>
        <p:spPr bwMode="auto">
          <a:xfrm>
            <a:off x="7265988" y="1368426"/>
            <a:ext cx="2346325" cy="1181100"/>
          </a:xfrm>
          <a:custGeom>
            <a:avLst/>
            <a:gdLst>
              <a:gd name="T0" fmla="*/ 1091 w 1091"/>
              <a:gd name="T1" fmla="*/ 491 h 550"/>
              <a:gd name="T2" fmla="*/ 1032 w 1091"/>
              <a:gd name="T3" fmla="*/ 550 h 550"/>
              <a:gd name="T4" fmla="*/ 973 w 1091"/>
              <a:gd name="T5" fmla="*/ 491 h 550"/>
              <a:gd name="T6" fmla="*/ 1009 w 1091"/>
              <a:gd name="T7" fmla="*/ 491 h 550"/>
              <a:gd name="T8" fmla="*/ 527 w 1091"/>
              <a:gd name="T9" fmla="*/ 44 h 550"/>
              <a:gd name="T10" fmla="*/ 44 w 1091"/>
              <a:gd name="T11" fmla="*/ 527 h 550"/>
              <a:gd name="T12" fmla="*/ 44 w 1091"/>
              <a:gd name="T13" fmla="*/ 527 h 550"/>
              <a:gd name="T14" fmla="*/ 0 w 1091"/>
              <a:gd name="T15" fmla="*/ 527 h 550"/>
              <a:gd name="T16" fmla="*/ 0 w 1091"/>
              <a:gd name="T17" fmla="*/ 527 h 550"/>
              <a:gd name="T18" fmla="*/ 527 w 1091"/>
              <a:gd name="T19" fmla="*/ 0 h 550"/>
              <a:gd name="T20" fmla="*/ 1053 w 1091"/>
              <a:gd name="T21" fmla="*/ 491 h 550"/>
              <a:gd name="T22" fmla="*/ 1091 w 1091"/>
              <a:gd name="T23" fmla="*/ 491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91" h="550">
                <a:moveTo>
                  <a:pt x="1091" y="491"/>
                </a:moveTo>
                <a:cubicBezTo>
                  <a:pt x="1032" y="550"/>
                  <a:pt x="1032" y="550"/>
                  <a:pt x="1032" y="550"/>
                </a:cubicBezTo>
                <a:cubicBezTo>
                  <a:pt x="973" y="491"/>
                  <a:pt x="973" y="491"/>
                  <a:pt x="973" y="491"/>
                </a:cubicBezTo>
                <a:cubicBezTo>
                  <a:pt x="1009" y="491"/>
                  <a:pt x="1009" y="491"/>
                  <a:pt x="1009" y="491"/>
                </a:cubicBezTo>
                <a:cubicBezTo>
                  <a:pt x="990" y="241"/>
                  <a:pt x="781" y="44"/>
                  <a:pt x="527" y="44"/>
                </a:cubicBezTo>
                <a:cubicBezTo>
                  <a:pt x="261" y="44"/>
                  <a:pt x="44" y="261"/>
                  <a:pt x="44" y="527"/>
                </a:cubicBezTo>
                <a:cubicBezTo>
                  <a:pt x="44" y="527"/>
                  <a:pt x="44" y="527"/>
                  <a:pt x="44" y="527"/>
                </a:cubicBezTo>
                <a:cubicBezTo>
                  <a:pt x="0" y="527"/>
                  <a:pt x="0" y="527"/>
                  <a:pt x="0" y="527"/>
                </a:cubicBezTo>
                <a:cubicBezTo>
                  <a:pt x="0" y="527"/>
                  <a:pt x="0" y="527"/>
                  <a:pt x="0" y="527"/>
                </a:cubicBezTo>
                <a:cubicBezTo>
                  <a:pt x="0" y="236"/>
                  <a:pt x="237" y="0"/>
                  <a:pt x="527" y="0"/>
                </a:cubicBezTo>
                <a:cubicBezTo>
                  <a:pt x="805" y="0"/>
                  <a:pt x="1034" y="217"/>
                  <a:pt x="1053" y="491"/>
                </a:cubicBezTo>
                <a:lnTo>
                  <a:pt x="1091" y="491"/>
                </a:lnTo>
                <a:close/>
              </a:path>
            </a:pathLst>
          </a:custGeom>
          <a:solidFill>
            <a:srgbClr val="3148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1581150" y="2481264"/>
            <a:ext cx="2058988" cy="2085975"/>
            <a:chOff x="1581150" y="2481264"/>
            <a:chExt cx="2058988" cy="2085975"/>
          </a:xfrm>
        </p:grpSpPr>
        <p:sp>
          <p:nvSpPr>
            <p:cNvPr id="106" name="Freeform 32"/>
            <p:cNvSpPr>
              <a:spLocks noEditPoints="1"/>
            </p:cNvSpPr>
            <p:nvPr/>
          </p:nvSpPr>
          <p:spPr bwMode="auto">
            <a:xfrm>
              <a:off x="1581150" y="2713039"/>
              <a:ext cx="1858963" cy="1854200"/>
            </a:xfrm>
            <a:custGeom>
              <a:avLst/>
              <a:gdLst>
                <a:gd name="T0" fmla="*/ 679 w 864"/>
                <a:gd name="T1" fmla="*/ 48 h 864"/>
                <a:gd name="T2" fmla="*/ 816 w 864"/>
                <a:gd name="T3" fmla="*/ 185 h 864"/>
                <a:gd name="T4" fmla="*/ 816 w 864"/>
                <a:gd name="T5" fmla="*/ 680 h 864"/>
                <a:gd name="T6" fmla="*/ 679 w 864"/>
                <a:gd name="T7" fmla="*/ 816 h 864"/>
                <a:gd name="T8" fmla="*/ 185 w 864"/>
                <a:gd name="T9" fmla="*/ 816 h 864"/>
                <a:gd name="T10" fmla="*/ 48 w 864"/>
                <a:gd name="T11" fmla="*/ 680 h 864"/>
                <a:gd name="T12" fmla="*/ 48 w 864"/>
                <a:gd name="T13" fmla="*/ 185 h 864"/>
                <a:gd name="T14" fmla="*/ 185 w 864"/>
                <a:gd name="T15" fmla="*/ 48 h 864"/>
                <a:gd name="T16" fmla="*/ 679 w 864"/>
                <a:gd name="T17" fmla="*/ 48 h 864"/>
                <a:gd name="T18" fmla="*/ 679 w 864"/>
                <a:gd name="T19" fmla="*/ 0 h 864"/>
                <a:gd name="T20" fmla="*/ 185 w 864"/>
                <a:gd name="T21" fmla="*/ 0 h 864"/>
                <a:gd name="T22" fmla="*/ 0 w 864"/>
                <a:gd name="T23" fmla="*/ 185 h 864"/>
                <a:gd name="T24" fmla="*/ 0 w 864"/>
                <a:gd name="T25" fmla="*/ 680 h 864"/>
                <a:gd name="T26" fmla="*/ 185 w 864"/>
                <a:gd name="T27" fmla="*/ 864 h 864"/>
                <a:gd name="T28" fmla="*/ 679 w 864"/>
                <a:gd name="T29" fmla="*/ 864 h 864"/>
                <a:gd name="T30" fmla="*/ 864 w 864"/>
                <a:gd name="T31" fmla="*/ 680 h 864"/>
                <a:gd name="T32" fmla="*/ 864 w 864"/>
                <a:gd name="T33" fmla="*/ 185 h 864"/>
                <a:gd name="T34" fmla="*/ 679 w 864"/>
                <a:gd name="T3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" h="864">
                  <a:moveTo>
                    <a:pt x="679" y="48"/>
                  </a:moveTo>
                  <a:cubicBezTo>
                    <a:pt x="755" y="48"/>
                    <a:pt x="816" y="110"/>
                    <a:pt x="816" y="185"/>
                  </a:cubicBezTo>
                  <a:cubicBezTo>
                    <a:pt x="816" y="680"/>
                    <a:pt x="816" y="680"/>
                    <a:pt x="816" y="680"/>
                  </a:cubicBezTo>
                  <a:cubicBezTo>
                    <a:pt x="816" y="755"/>
                    <a:pt x="755" y="816"/>
                    <a:pt x="679" y="816"/>
                  </a:cubicBezTo>
                  <a:cubicBezTo>
                    <a:pt x="185" y="816"/>
                    <a:pt x="185" y="816"/>
                    <a:pt x="185" y="816"/>
                  </a:cubicBezTo>
                  <a:cubicBezTo>
                    <a:pt x="109" y="816"/>
                    <a:pt x="48" y="755"/>
                    <a:pt x="48" y="680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10"/>
                    <a:pt x="109" y="48"/>
                    <a:pt x="185" y="48"/>
                  </a:cubicBezTo>
                  <a:cubicBezTo>
                    <a:pt x="679" y="48"/>
                    <a:pt x="679" y="48"/>
                    <a:pt x="679" y="48"/>
                  </a:cubicBezTo>
                  <a:close/>
                  <a:moveTo>
                    <a:pt x="679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83" y="0"/>
                    <a:pt x="0" y="84"/>
                    <a:pt x="0" y="185"/>
                  </a:cubicBezTo>
                  <a:cubicBezTo>
                    <a:pt x="0" y="680"/>
                    <a:pt x="0" y="680"/>
                    <a:pt x="0" y="680"/>
                  </a:cubicBezTo>
                  <a:cubicBezTo>
                    <a:pt x="0" y="781"/>
                    <a:pt x="83" y="864"/>
                    <a:pt x="185" y="864"/>
                  </a:cubicBezTo>
                  <a:cubicBezTo>
                    <a:pt x="679" y="864"/>
                    <a:pt x="679" y="864"/>
                    <a:pt x="679" y="864"/>
                  </a:cubicBezTo>
                  <a:cubicBezTo>
                    <a:pt x="781" y="864"/>
                    <a:pt x="864" y="781"/>
                    <a:pt x="864" y="680"/>
                  </a:cubicBezTo>
                  <a:cubicBezTo>
                    <a:pt x="864" y="185"/>
                    <a:pt x="864" y="185"/>
                    <a:pt x="864" y="185"/>
                  </a:cubicBezTo>
                  <a:cubicBezTo>
                    <a:pt x="864" y="84"/>
                    <a:pt x="781" y="0"/>
                    <a:pt x="679" y="0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7" name="Freeform 33"/>
            <p:cNvSpPr/>
            <p:nvPr/>
          </p:nvSpPr>
          <p:spPr bwMode="auto">
            <a:xfrm>
              <a:off x="1781175" y="2481264"/>
              <a:ext cx="1858963" cy="617538"/>
            </a:xfrm>
            <a:custGeom>
              <a:avLst/>
              <a:gdLst>
                <a:gd name="T0" fmla="*/ 787 w 864"/>
                <a:gd name="T1" fmla="*/ 288 h 288"/>
                <a:gd name="T2" fmla="*/ 77 w 864"/>
                <a:gd name="T3" fmla="*/ 288 h 288"/>
                <a:gd name="T4" fmla="*/ 0 w 864"/>
                <a:gd name="T5" fmla="*/ 211 h 288"/>
                <a:gd name="T6" fmla="*/ 0 w 864"/>
                <a:gd name="T7" fmla="*/ 77 h 288"/>
                <a:gd name="T8" fmla="*/ 77 w 864"/>
                <a:gd name="T9" fmla="*/ 0 h 288"/>
                <a:gd name="T10" fmla="*/ 787 w 864"/>
                <a:gd name="T11" fmla="*/ 0 h 288"/>
                <a:gd name="T12" fmla="*/ 864 w 864"/>
                <a:gd name="T13" fmla="*/ 77 h 288"/>
                <a:gd name="T14" fmla="*/ 864 w 864"/>
                <a:gd name="T15" fmla="*/ 211 h 288"/>
                <a:gd name="T16" fmla="*/ 787 w 864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88">
                  <a:moveTo>
                    <a:pt x="787" y="288"/>
                  </a:moveTo>
                  <a:cubicBezTo>
                    <a:pt x="77" y="288"/>
                    <a:pt x="77" y="288"/>
                    <a:pt x="77" y="288"/>
                  </a:cubicBezTo>
                  <a:cubicBezTo>
                    <a:pt x="35" y="288"/>
                    <a:pt x="0" y="253"/>
                    <a:pt x="0" y="21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5" y="0"/>
                    <a:pt x="77" y="0"/>
                  </a:cubicBezTo>
                  <a:cubicBezTo>
                    <a:pt x="787" y="0"/>
                    <a:pt x="787" y="0"/>
                    <a:pt x="787" y="0"/>
                  </a:cubicBezTo>
                  <a:cubicBezTo>
                    <a:pt x="830" y="0"/>
                    <a:pt x="864" y="35"/>
                    <a:pt x="864" y="77"/>
                  </a:cubicBezTo>
                  <a:cubicBezTo>
                    <a:pt x="864" y="211"/>
                    <a:pt x="864" y="211"/>
                    <a:pt x="864" y="211"/>
                  </a:cubicBezTo>
                  <a:cubicBezTo>
                    <a:pt x="864" y="253"/>
                    <a:pt x="830" y="288"/>
                    <a:pt x="787" y="288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8" name="Title 20"/>
            <p:cNvSpPr txBox="1"/>
            <p:nvPr/>
          </p:nvSpPr>
          <p:spPr bwMode="auto">
            <a:xfrm>
              <a:off x="1802168" y="3245774"/>
              <a:ext cx="1374065" cy="103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rIns="0" bIns="0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b="0" dirty="0">
                  <a:solidFill>
                    <a:schemeClr val="bg2">
                      <a:lumMod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请替换文字内容，修改文字内容，也可以直接复制你的内容到此。</a:t>
              </a:r>
              <a:endParaRPr lang="zh-CN" altLang="en-US" sz="14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09" name="Title 20"/>
            <p:cNvSpPr txBox="1"/>
            <p:nvPr/>
          </p:nvSpPr>
          <p:spPr bwMode="auto">
            <a:xfrm>
              <a:off x="1842294" y="2628450"/>
              <a:ext cx="16978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zh-CN" altLang="en-US" sz="18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件采购汇总表</a:t>
              </a:r>
              <a:endParaRPr lang="en-US" altLang="zh-CN" sz="1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3883025" y="2713039"/>
            <a:ext cx="2082801" cy="2039937"/>
            <a:chOff x="3883025" y="2713039"/>
            <a:chExt cx="2082801" cy="2039937"/>
          </a:xfrm>
        </p:grpSpPr>
        <p:sp>
          <p:nvSpPr>
            <p:cNvPr id="111" name="Freeform 34"/>
            <p:cNvSpPr/>
            <p:nvPr/>
          </p:nvSpPr>
          <p:spPr bwMode="auto">
            <a:xfrm>
              <a:off x="4106863" y="4133851"/>
              <a:ext cx="1858963" cy="619125"/>
            </a:xfrm>
            <a:custGeom>
              <a:avLst/>
              <a:gdLst>
                <a:gd name="T0" fmla="*/ 787 w 864"/>
                <a:gd name="T1" fmla="*/ 288 h 288"/>
                <a:gd name="T2" fmla="*/ 77 w 864"/>
                <a:gd name="T3" fmla="*/ 288 h 288"/>
                <a:gd name="T4" fmla="*/ 0 w 864"/>
                <a:gd name="T5" fmla="*/ 211 h 288"/>
                <a:gd name="T6" fmla="*/ 0 w 864"/>
                <a:gd name="T7" fmla="*/ 76 h 288"/>
                <a:gd name="T8" fmla="*/ 77 w 864"/>
                <a:gd name="T9" fmla="*/ 0 h 288"/>
                <a:gd name="T10" fmla="*/ 787 w 864"/>
                <a:gd name="T11" fmla="*/ 0 h 288"/>
                <a:gd name="T12" fmla="*/ 864 w 864"/>
                <a:gd name="T13" fmla="*/ 76 h 288"/>
                <a:gd name="T14" fmla="*/ 864 w 864"/>
                <a:gd name="T15" fmla="*/ 211 h 288"/>
                <a:gd name="T16" fmla="*/ 787 w 864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88">
                  <a:moveTo>
                    <a:pt x="787" y="288"/>
                  </a:moveTo>
                  <a:cubicBezTo>
                    <a:pt x="77" y="288"/>
                    <a:pt x="77" y="288"/>
                    <a:pt x="77" y="288"/>
                  </a:cubicBezTo>
                  <a:cubicBezTo>
                    <a:pt x="35" y="288"/>
                    <a:pt x="0" y="253"/>
                    <a:pt x="0" y="21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4"/>
                    <a:pt x="35" y="0"/>
                    <a:pt x="77" y="0"/>
                  </a:cubicBezTo>
                  <a:cubicBezTo>
                    <a:pt x="787" y="0"/>
                    <a:pt x="787" y="0"/>
                    <a:pt x="787" y="0"/>
                  </a:cubicBezTo>
                  <a:cubicBezTo>
                    <a:pt x="830" y="0"/>
                    <a:pt x="864" y="34"/>
                    <a:pt x="864" y="76"/>
                  </a:cubicBezTo>
                  <a:cubicBezTo>
                    <a:pt x="864" y="211"/>
                    <a:pt x="864" y="211"/>
                    <a:pt x="864" y="211"/>
                  </a:cubicBezTo>
                  <a:cubicBezTo>
                    <a:pt x="864" y="253"/>
                    <a:pt x="830" y="288"/>
                    <a:pt x="787" y="288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2" name="Freeform 37"/>
            <p:cNvSpPr>
              <a:spLocks noEditPoints="1"/>
            </p:cNvSpPr>
            <p:nvPr/>
          </p:nvSpPr>
          <p:spPr bwMode="auto">
            <a:xfrm>
              <a:off x="3883025" y="2713039"/>
              <a:ext cx="1858963" cy="1854200"/>
            </a:xfrm>
            <a:custGeom>
              <a:avLst/>
              <a:gdLst>
                <a:gd name="T0" fmla="*/ 680 w 864"/>
                <a:gd name="T1" fmla="*/ 48 h 864"/>
                <a:gd name="T2" fmla="*/ 816 w 864"/>
                <a:gd name="T3" fmla="*/ 185 h 864"/>
                <a:gd name="T4" fmla="*/ 816 w 864"/>
                <a:gd name="T5" fmla="*/ 680 h 864"/>
                <a:gd name="T6" fmla="*/ 680 w 864"/>
                <a:gd name="T7" fmla="*/ 816 h 864"/>
                <a:gd name="T8" fmla="*/ 185 w 864"/>
                <a:gd name="T9" fmla="*/ 816 h 864"/>
                <a:gd name="T10" fmla="*/ 48 w 864"/>
                <a:gd name="T11" fmla="*/ 680 h 864"/>
                <a:gd name="T12" fmla="*/ 48 w 864"/>
                <a:gd name="T13" fmla="*/ 185 h 864"/>
                <a:gd name="T14" fmla="*/ 185 w 864"/>
                <a:gd name="T15" fmla="*/ 48 h 864"/>
                <a:gd name="T16" fmla="*/ 680 w 864"/>
                <a:gd name="T17" fmla="*/ 48 h 864"/>
                <a:gd name="T18" fmla="*/ 680 w 864"/>
                <a:gd name="T19" fmla="*/ 0 h 864"/>
                <a:gd name="T20" fmla="*/ 185 w 864"/>
                <a:gd name="T21" fmla="*/ 0 h 864"/>
                <a:gd name="T22" fmla="*/ 0 w 864"/>
                <a:gd name="T23" fmla="*/ 185 h 864"/>
                <a:gd name="T24" fmla="*/ 0 w 864"/>
                <a:gd name="T25" fmla="*/ 680 h 864"/>
                <a:gd name="T26" fmla="*/ 185 w 864"/>
                <a:gd name="T27" fmla="*/ 864 h 864"/>
                <a:gd name="T28" fmla="*/ 680 w 864"/>
                <a:gd name="T29" fmla="*/ 864 h 864"/>
                <a:gd name="T30" fmla="*/ 864 w 864"/>
                <a:gd name="T31" fmla="*/ 680 h 864"/>
                <a:gd name="T32" fmla="*/ 864 w 864"/>
                <a:gd name="T33" fmla="*/ 185 h 864"/>
                <a:gd name="T34" fmla="*/ 680 w 864"/>
                <a:gd name="T3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" h="864">
                  <a:moveTo>
                    <a:pt x="680" y="48"/>
                  </a:moveTo>
                  <a:cubicBezTo>
                    <a:pt x="755" y="48"/>
                    <a:pt x="816" y="110"/>
                    <a:pt x="816" y="185"/>
                  </a:cubicBezTo>
                  <a:cubicBezTo>
                    <a:pt x="816" y="680"/>
                    <a:pt x="816" y="680"/>
                    <a:pt x="816" y="680"/>
                  </a:cubicBezTo>
                  <a:cubicBezTo>
                    <a:pt x="816" y="755"/>
                    <a:pt x="755" y="816"/>
                    <a:pt x="680" y="816"/>
                  </a:cubicBezTo>
                  <a:cubicBezTo>
                    <a:pt x="185" y="816"/>
                    <a:pt x="185" y="816"/>
                    <a:pt x="185" y="816"/>
                  </a:cubicBezTo>
                  <a:cubicBezTo>
                    <a:pt x="110" y="816"/>
                    <a:pt x="48" y="755"/>
                    <a:pt x="48" y="680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10"/>
                    <a:pt x="110" y="48"/>
                    <a:pt x="185" y="48"/>
                  </a:cubicBezTo>
                  <a:cubicBezTo>
                    <a:pt x="680" y="48"/>
                    <a:pt x="680" y="48"/>
                    <a:pt x="680" y="48"/>
                  </a:cubicBezTo>
                  <a:close/>
                  <a:moveTo>
                    <a:pt x="680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84" y="0"/>
                    <a:pt x="0" y="84"/>
                    <a:pt x="0" y="185"/>
                  </a:cubicBezTo>
                  <a:cubicBezTo>
                    <a:pt x="0" y="680"/>
                    <a:pt x="0" y="680"/>
                    <a:pt x="0" y="680"/>
                  </a:cubicBezTo>
                  <a:cubicBezTo>
                    <a:pt x="0" y="781"/>
                    <a:pt x="84" y="864"/>
                    <a:pt x="185" y="864"/>
                  </a:cubicBezTo>
                  <a:cubicBezTo>
                    <a:pt x="680" y="864"/>
                    <a:pt x="680" y="864"/>
                    <a:pt x="680" y="864"/>
                  </a:cubicBezTo>
                  <a:cubicBezTo>
                    <a:pt x="781" y="864"/>
                    <a:pt x="864" y="781"/>
                    <a:pt x="864" y="680"/>
                  </a:cubicBezTo>
                  <a:cubicBezTo>
                    <a:pt x="864" y="185"/>
                    <a:pt x="864" y="185"/>
                    <a:pt x="864" y="185"/>
                  </a:cubicBezTo>
                  <a:cubicBezTo>
                    <a:pt x="864" y="84"/>
                    <a:pt x="781" y="0"/>
                    <a:pt x="680" y="0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3" name="Title 20"/>
            <p:cNvSpPr txBox="1"/>
            <p:nvPr/>
          </p:nvSpPr>
          <p:spPr bwMode="auto">
            <a:xfrm>
              <a:off x="4187428" y="4277571"/>
              <a:ext cx="16978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zh-CN" altLang="en-US" sz="18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件采购汇总表</a:t>
              </a:r>
              <a:endParaRPr lang="en-US" altLang="zh-CN" sz="1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14" name="Title 20"/>
            <p:cNvSpPr txBox="1"/>
            <p:nvPr/>
          </p:nvSpPr>
          <p:spPr bwMode="auto">
            <a:xfrm>
              <a:off x="4123093" y="2881881"/>
              <a:ext cx="1374065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rIns="0" bIns="0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1400" b="0" dirty="0">
                  <a:solidFill>
                    <a:schemeClr val="bg2">
                      <a:lumMod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请替换文字内容，修改文字内容，也可以直接复制你的内容到此。</a:t>
              </a:r>
              <a:endParaRPr lang="zh-CN" altLang="en-US" sz="14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1400" b="0" dirty="0">
                  <a:solidFill>
                    <a:schemeClr val="bg2">
                      <a:lumMod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。</a:t>
              </a:r>
              <a:endParaRPr lang="zh-CN" altLang="en-US" sz="14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188075" y="2481264"/>
            <a:ext cx="2066926" cy="2085975"/>
            <a:chOff x="6188075" y="2481264"/>
            <a:chExt cx="2066926" cy="2085975"/>
          </a:xfrm>
        </p:grpSpPr>
        <p:sp>
          <p:nvSpPr>
            <p:cNvPr id="116" name="Freeform 35"/>
            <p:cNvSpPr/>
            <p:nvPr/>
          </p:nvSpPr>
          <p:spPr bwMode="auto">
            <a:xfrm>
              <a:off x="6396038" y="2481264"/>
              <a:ext cx="1858963" cy="617538"/>
            </a:xfrm>
            <a:custGeom>
              <a:avLst/>
              <a:gdLst>
                <a:gd name="T0" fmla="*/ 787 w 864"/>
                <a:gd name="T1" fmla="*/ 288 h 288"/>
                <a:gd name="T2" fmla="*/ 76 w 864"/>
                <a:gd name="T3" fmla="*/ 288 h 288"/>
                <a:gd name="T4" fmla="*/ 0 w 864"/>
                <a:gd name="T5" fmla="*/ 211 h 288"/>
                <a:gd name="T6" fmla="*/ 0 w 864"/>
                <a:gd name="T7" fmla="*/ 77 h 288"/>
                <a:gd name="T8" fmla="*/ 76 w 864"/>
                <a:gd name="T9" fmla="*/ 0 h 288"/>
                <a:gd name="T10" fmla="*/ 787 w 864"/>
                <a:gd name="T11" fmla="*/ 0 h 288"/>
                <a:gd name="T12" fmla="*/ 864 w 864"/>
                <a:gd name="T13" fmla="*/ 77 h 288"/>
                <a:gd name="T14" fmla="*/ 864 w 864"/>
                <a:gd name="T15" fmla="*/ 211 h 288"/>
                <a:gd name="T16" fmla="*/ 787 w 864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88">
                  <a:moveTo>
                    <a:pt x="787" y="288"/>
                  </a:moveTo>
                  <a:cubicBezTo>
                    <a:pt x="76" y="288"/>
                    <a:pt x="76" y="288"/>
                    <a:pt x="76" y="288"/>
                  </a:cubicBezTo>
                  <a:cubicBezTo>
                    <a:pt x="34" y="288"/>
                    <a:pt x="0" y="253"/>
                    <a:pt x="0" y="21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4" y="0"/>
                    <a:pt x="76" y="0"/>
                  </a:cubicBezTo>
                  <a:cubicBezTo>
                    <a:pt x="787" y="0"/>
                    <a:pt x="787" y="0"/>
                    <a:pt x="787" y="0"/>
                  </a:cubicBezTo>
                  <a:cubicBezTo>
                    <a:pt x="829" y="0"/>
                    <a:pt x="864" y="35"/>
                    <a:pt x="864" y="77"/>
                  </a:cubicBezTo>
                  <a:cubicBezTo>
                    <a:pt x="864" y="211"/>
                    <a:pt x="864" y="211"/>
                    <a:pt x="864" y="211"/>
                  </a:cubicBezTo>
                  <a:cubicBezTo>
                    <a:pt x="864" y="253"/>
                    <a:pt x="829" y="288"/>
                    <a:pt x="787" y="288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6188075" y="2628450"/>
              <a:ext cx="1986359" cy="1938789"/>
              <a:chOff x="6188075" y="2628450"/>
              <a:chExt cx="1986359" cy="1938789"/>
            </a:xfrm>
          </p:grpSpPr>
          <p:sp>
            <p:nvSpPr>
              <p:cNvPr id="118" name="Freeform 38"/>
              <p:cNvSpPr>
                <a:spLocks noEditPoints="1"/>
              </p:cNvSpPr>
              <p:nvPr/>
            </p:nvSpPr>
            <p:spPr bwMode="auto">
              <a:xfrm>
                <a:off x="6188075" y="2713039"/>
                <a:ext cx="1858963" cy="1854200"/>
              </a:xfrm>
              <a:custGeom>
                <a:avLst/>
                <a:gdLst>
                  <a:gd name="T0" fmla="*/ 679 w 864"/>
                  <a:gd name="T1" fmla="*/ 48 h 864"/>
                  <a:gd name="T2" fmla="*/ 816 w 864"/>
                  <a:gd name="T3" fmla="*/ 185 h 864"/>
                  <a:gd name="T4" fmla="*/ 816 w 864"/>
                  <a:gd name="T5" fmla="*/ 680 h 864"/>
                  <a:gd name="T6" fmla="*/ 679 w 864"/>
                  <a:gd name="T7" fmla="*/ 816 h 864"/>
                  <a:gd name="T8" fmla="*/ 185 w 864"/>
                  <a:gd name="T9" fmla="*/ 816 h 864"/>
                  <a:gd name="T10" fmla="*/ 48 w 864"/>
                  <a:gd name="T11" fmla="*/ 680 h 864"/>
                  <a:gd name="T12" fmla="*/ 48 w 864"/>
                  <a:gd name="T13" fmla="*/ 185 h 864"/>
                  <a:gd name="T14" fmla="*/ 185 w 864"/>
                  <a:gd name="T15" fmla="*/ 48 h 864"/>
                  <a:gd name="T16" fmla="*/ 679 w 864"/>
                  <a:gd name="T17" fmla="*/ 48 h 864"/>
                  <a:gd name="T18" fmla="*/ 679 w 864"/>
                  <a:gd name="T19" fmla="*/ 0 h 864"/>
                  <a:gd name="T20" fmla="*/ 185 w 864"/>
                  <a:gd name="T21" fmla="*/ 0 h 864"/>
                  <a:gd name="T22" fmla="*/ 0 w 864"/>
                  <a:gd name="T23" fmla="*/ 185 h 864"/>
                  <a:gd name="T24" fmla="*/ 0 w 864"/>
                  <a:gd name="T25" fmla="*/ 680 h 864"/>
                  <a:gd name="T26" fmla="*/ 185 w 864"/>
                  <a:gd name="T27" fmla="*/ 864 h 864"/>
                  <a:gd name="T28" fmla="*/ 679 w 864"/>
                  <a:gd name="T29" fmla="*/ 864 h 864"/>
                  <a:gd name="T30" fmla="*/ 864 w 864"/>
                  <a:gd name="T31" fmla="*/ 680 h 864"/>
                  <a:gd name="T32" fmla="*/ 864 w 864"/>
                  <a:gd name="T33" fmla="*/ 185 h 864"/>
                  <a:gd name="T34" fmla="*/ 679 w 864"/>
                  <a:gd name="T35" fmla="*/ 0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64" h="864">
                    <a:moveTo>
                      <a:pt x="679" y="48"/>
                    </a:moveTo>
                    <a:cubicBezTo>
                      <a:pt x="754" y="48"/>
                      <a:pt x="816" y="110"/>
                      <a:pt x="816" y="185"/>
                    </a:cubicBezTo>
                    <a:cubicBezTo>
                      <a:pt x="816" y="680"/>
                      <a:pt x="816" y="680"/>
                      <a:pt x="816" y="680"/>
                    </a:cubicBezTo>
                    <a:cubicBezTo>
                      <a:pt x="816" y="755"/>
                      <a:pt x="754" y="816"/>
                      <a:pt x="679" y="816"/>
                    </a:cubicBezTo>
                    <a:cubicBezTo>
                      <a:pt x="185" y="816"/>
                      <a:pt x="185" y="816"/>
                      <a:pt x="185" y="816"/>
                    </a:cubicBezTo>
                    <a:cubicBezTo>
                      <a:pt x="109" y="816"/>
                      <a:pt x="48" y="755"/>
                      <a:pt x="48" y="680"/>
                    </a:cubicBezTo>
                    <a:cubicBezTo>
                      <a:pt x="48" y="185"/>
                      <a:pt x="48" y="185"/>
                      <a:pt x="48" y="185"/>
                    </a:cubicBezTo>
                    <a:cubicBezTo>
                      <a:pt x="48" y="110"/>
                      <a:pt x="109" y="48"/>
                      <a:pt x="185" y="48"/>
                    </a:cubicBezTo>
                    <a:cubicBezTo>
                      <a:pt x="679" y="48"/>
                      <a:pt x="679" y="48"/>
                      <a:pt x="679" y="48"/>
                    </a:cubicBezTo>
                    <a:close/>
                    <a:moveTo>
                      <a:pt x="679" y="0"/>
                    </a:moveTo>
                    <a:cubicBezTo>
                      <a:pt x="185" y="0"/>
                      <a:pt x="185" y="0"/>
                      <a:pt x="185" y="0"/>
                    </a:cubicBezTo>
                    <a:cubicBezTo>
                      <a:pt x="83" y="0"/>
                      <a:pt x="0" y="84"/>
                      <a:pt x="0" y="185"/>
                    </a:cubicBezTo>
                    <a:cubicBezTo>
                      <a:pt x="0" y="680"/>
                      <a:pt x="0" y="680"/>
                      <a:pt x="0" y="680"/>
                    </a:cubicBezTo>
                    <a:cubicBezTo>
                      <a:pt x="0" y="781"/>
                      <a:pt x="83" y="864"/>
                      <a:pt x="185" y="864"/>
                    </a:cubicBezTo>
                    <a:cubicBezTo>
                      <a:pt x="679" y="864"/>
                      <a:pt x="679" y="864"/>
                      <a:pt x="679" y="864"/>
                    </a:cubicBezTo>
                    <a:cubicBezTo>
                      <a:pt x="781" y="864"/>
                      <a:pt x="864" y="781"/>
                      <a:pt x="864" y="680"/>
                    </a:cubicBezTo>
                    <a:cubicBezTo>
                      <a:pt x="864" y="185"/>
                      <a:pt x="864" y="185"/>
                      <a:pt x="864" y="185"/>
                    </a:cubicBezTo>
                    <a:cubicBezTo>
                      <a:pt x="864" y="84"/>
                      <a:pt x="781" y="0"/>
                      <a:pt x="679" y="0"/>
                    </a:cubicBezTo>
                    <a:close/>
                  </a:path>
                </a:pathLst>
              </a:custGeom>
              <a:solidFill>
                <a:srgbClr val="31486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0">
                  <a:solidFill>
                    <a:schemeClr val="bg2">
                      <a:lumMod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9" name="Title 20"/>
              <p:cNvSpPr txBox="1"/>
              <p:nvPr/>
            </p:nvSpPr>
            <p:spPr bwMode="auto">
              <a:xfrm>
                <a:off x="6476603" y="2628450"/>
                <a:ext cx="1697831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0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zh-CN" altLang="en-US" sz="18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件采购汇总表</a:t>
                </a:r>
                <a:endParaRPr lang="en-US" altLang="zh-CN" sz="18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20" name="Title 20"/>
              <p:cNvSpPr txBox="1"/>
              <p:nvPr/>
            </p:nvSpPr>
            <p:spPr bwMode="auto">
              <a:xfrm>
                <a:off x="6430523" y="3242134"/>
                <a:ext cx="1374065" cy="1034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tIns="0" rIns="0" bIns="0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400" b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/>
                    <a:ea typeface="微软雅黑" panose="020B0503020204020204" charset="-122"/>
                    <a:sym typeface="Arial" panose="020B0604020202020204"/>
                  </a:rPr>
                  <a:t>请替换文字内容，修改文字内容，也可以直接复制你的内容到此。</a:t>
                </a:r>
                <a:endParaRPr lang="zh-CN" altLang="en-US" sz="1400" b="0" dirty="0">
                  <a:solidFill>
                    <a:schemeClr val="bg2">
                      <a:lumMod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121" name="组合 120"/>
          <p:cNvGrpSpPr/>
          <p:nvPr/>
        </p:nvGrpSpPr>
        <p:grpSpPr>
          <a:xfrm>
            <a:off x="8489950" y="2713039"/>
            <a:ext cx="2122488" cy="2101850"/>
            <a:chOff x="8489950" y="2713039"/>
            <a:chExt cx="2122488" cy="2101850"/>
          </a:xfrm>
        </p:grpSpPr>
        <p:sp>
          <p:nvSpPr>
            <p:cNvPr id="122" name="Freeform 36"/>
            <p:cNvSpPr/>
            <p:nvPr/>
          </p:nvSpPr>
          <p:spPr bwMode="auto">
            <a:xfrm>
              <a:off x="8753475" y="4195764"/>
              <a:ext cx="1858963" cy="619125"/>
            </a:xfrm>
            <a:custGeom>
              <a:avLst/>
              <a:gdLst>
                <a:gd name="T0" fmla="*/ 787 w 864"/>
                <a:gd name="T1" fmla="*/ 288 h 288"/>
                <a:gd name="T2" fmla="*/ 76 w 864"/>
                <a:gd name="T3" fmla="*/ 288 h 288"/>
                <a:gd name="T4" fmla="*/ 0 w 864"/>
                <a:gd name="T5" fmla="*/ 211 h 288"/>
                <a:gd name="T6" fmla="*/ 0 w 864"/>
                <a:gd name="T7" fmla="*/ 77 h 288"/>
                <a:gd name="T8" fmla="*/ 76 w 864"/>
                <a:gd name="T9" fmla="*/ 0 h 288"/>
                <a:gd name="T10" fmla="*/ 787 w 864"/>
                <a:gd name="T11" fmla="*/ 0 h 288"/>
                <a:gd name="T12" fmla="*/ 864 w 864"/>
                <a:gd name="T13" fmla="*/ 77 h 288"/>
                <a:gd name="T14" fmla="*/ 864 w 864"/>
                <a:gd name="T15" fmla="*/ 211 h 288"/>
                <a:gd name="T16" fmla="*/ 787 w 864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4" h="288">
                  <a:moveTo>
                    <a:pt x="787" y="288"/>
                  </a:moveTo>
                  <a:cubicBezTo>
                    <a:pt x="76" y="288"/>
                    <a:pt x="76" y="288"/>
                    <a:pt x="76" y="288"/>
                  </a:cubicBezTo>
                  <a:cubicBezTo>
                    <a:pt x="34" y="288"/>
                    <a:pt x="0" y="254"/>
                    <a:pt x="0" y="21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35"/>
                    <a:pt x="34" y="0"/>
                    <a:pt x="76" y="0"/>
                  </a:cubicBezTo>
                  <a:cubicBezTo>
                    <a:pt x="787" y="0"/>
                    <a:pt x="787" y="0"/>
                    <a:pt x="787" y="0"/>
                  </a:cubicBezTo>
                  <a:cubicBezTo>
                    <a:pt x="829" y="0"/>
                    <a:pt x="864" y="35"/>
                    <a:pt x="864" y="77"/>
                  </a:cubicBezTo>
                  <a:cubicBezTo>
                    <a:pt x="864" y="211"/>
                    <a:pt x="864" y="211"/>
                    <a:pt x="864" y="211"/>
                  </a:cubicBezTo>
                  <a:cubicBezTo>
                    <a:pt x="864" y="254"/>
                    <a:pt x="829" y="288"/>
                    <a:pt x="787" y="288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3" name="Freeform 39"/>
            <p:cNvSpPr>
              <a:spLocks noEditPoints="1"/>
            </p:cNvSpPr>
            <p:nvPr/>
          </p:nvSpPr>
          <p:spPr bwMode="auto">
            <a:xfrm>
              <a:off x="8489950" y="2713039"/>
              <a:ext cx="1858963" cy="1854200"/>
            </a:xfrm>
            <a:custGeom>
              <a:avLst/>
              <a:gdLst>
                <a:gd name="T0" fmla="*/ 679 w 864"/>
                <a:gd name="T1" fmla="*/ 48 h 864"/>
                <a:gd name="T2" fmla="*/ 816 w 864"/>
                <a:gd name="T3" fmla="*/ 185 h 864"/>
                <a:gd name="T4" fmla="*/ 816 w 864"/>
                <a:gd name="T5" fmla="*/ 680 h 864"/>
                <a:gd name="T6" fmla="*/ 679 w 864"/>
                <a:gd name="T7" fmla="*/ 816 h 864"/>
                <a:gd name="T8" fmla="*/ 185 w 864"/>
                <a:gd name="T9" fmla="*/ 816 h 864"/>
                <a:gd name="T10" fmla="*/ 48 w 864"/>
                <a:gd name="T11" fmla="*/ 680 h 864"/>
                <a:gd name="T12" fmla="*/ 48 w 864"/>
                <a:gd name="T13" fmla="*/ 185 h 864"/>
                <a:gd name="T14" fmla="*/ 185 w 864"/>
                <a:gd name="T15" fmla="*/ 48 h 864"/>
                <a:gd name="T16" fmla="*/ 679 w 864"/>
                <a:gd name="T17" fmla="*/ 48 h 864"/>
                <a:gd name="T18" fmla="*/ 679 w 864"/>
                <a:gd name="T19" fmla="*/ 0 h 864"/>
                <a:gd name="T20" fmla="*/ 185 w 864"/>
                <a:gd name="T21" fmla="*/ 0 h 864"/>
                <a:gd name="T22" fmla="*/ 0 w 864"/>
                <a:gd name="T23" fmla="*/ 185 h 864"/>
                <a:gd name="T24" fmla="*/ 0 w 864"/>
                <a:gd name="T25" fmla="*/ 680 h 864"/>
                <a:gd name="T26" fmla="*/ 185 w 864"/>
                <a:gd name="T27" fmla="*/ 864 h 864"/>
                <a:gd name="T28" fmla="*/ 679 w 864"/>
                <a:gd name="T29" fmla="*/ 864 h 864"/>
                <a:gd name="T30" fmla="*/ 864 w 864"/>
                <a:gd name="T31" fmla="*/ 680 h 864"/>
                <a:gd name="T32" fmla="*/ 864 w 864"/>
                <a:gd name="T33" fmla="*/ 185 h 864"/>
                <a:gd name="T34" fmla="*/ 679 w 864"/>
                <a:gd name="T3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" h="864">
                  <a:moveTo>
                    <a:pt x="679" y="48"/>
                  </a:moveTo>
                  <a:cubicBezTo>
                    <a:pt x="755" y="48"/>
                    <a:pt x="816" y="110"/>
                    <a:pt x="816" y="185"/>
                  </a:cubicBezTo>
                  <a:cubicBezTo>
                    <a:pt x="816" y="680"/>
                    <a:pt x="816" y="680"/>
                    <a:pt x="816" y="680"/>
                  </a:cubicBezTo>
                  <a:cubicBezTo>
                    <a:pt x="816" y="755"/>
                    <a:pt x="755" y="816"/>
                    <a:pt x="679" y="816"/>
                  </a:cubicBezTo>
                  <a:cubicBezTo>
                    <a:pt x="185" y="816"/>
                    <a:pt x="185" y="816"/>
                    <a:pt x="185" y="816"/>
                  </a:cubicBezTo>
                  <a:cubicBezTo>
                    <a:pt x="110" y="816"/>
                    <a:pt x="48" y="755"/>
                    <a:pt x="48" y="680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10"/>
                    <a:pt x="110" y="48"/>
                    <a:pt x="185" y="48"/>
                  </a:cubicBezTo>
                  <a:cubicBezTo>
                    <a:pt x="679" y="48"/>
                    <a:pt x="679" y="48"/>
                    <a:pt x="679" y="48"/>
                  </a:cubicBezTo>
                  <a:close/>
                  <a:moveTo>
                    <a:pt x="679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83" y="0"/>
                    <a:pt x="0" y="84"/>
                    <a:pt x="0" y="185"/>
                  </a:cubicBezTo>
                  <a:cubicBezTo>
                    <a:pt x="0" y="680"/>
                    <a:pt x="0" y="680"/>
                    <a:pt x="0" y="680"/>
                  </a:cubicBezTo>
                  <a:cubicBezTo>
                    <a:pt x="0" y="781"/>
                    <a:pt x="83" y="864"/>
                    <a:pt x="185" y="864"/>
                  </a:cubicBezTo>
                  <a:cubicBezTo>
                    <a:pt x="679" y="864"/>
                    <a:pt x="679" y="864"/>
                    <a:pt x="679" y="864"/>
                  </a:cubicBezTo>
                  <a:cubicBezTo>
                    <a:pt x="781" y="864"/>
                    <a:pt x="864" y="781"/>
                    <a:pt x="864" y="680"/>
                  </a:cubicBezTo>
                  <a:cubicBezTo>
                    <a:pt x="864" y="185"/>
                    <a:pt x="864" y="185"/>
                    <a:pt x="864" y="185"/>
                  </a:cubicBezTo>
                  <a:cubicBezTo>
                    <a:pt x="864" y="84"/>
                    <a:pt x="781" y="0"/>
                    <a:pt x="679" y="0"/>
                  </a:cubicBezTo>
                  <a:close/>
                </a:path>
              </a:pathLst>
            </a:custGeom>
            <a:solidFill>
              <a:srgbClr val="31486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4" name="Title 20"/>
            <p:cNvSpPr txBox="1"/>
            <p:nvPr/>
          </p:nvSpPr>
          <p:spPr bwMode="auto">
            <a:xfrm>
              <a:off x="8765778" y="4343743"/>
              <a:ext cx="16978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zh-CN" altLang="en-US" sz="18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件采购汇总表</a:t>
              </a:r>
              <a:endParaRPr lang="en-US" altLang="zh-CN" sz="1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5" name="Title 20"/>
            <p:cNvSpPr txBox="1"/>
            <p:nvPr/>
          </p:nvSpPr>
          <p:spPr bwMode="auto">
            <a:xfrm>
              <a:off x="8753475" y="2940814"/>
              <a:ext cx="1374065" cy="103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rIns="0" bIns="0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b="0" dirty="0">
                  <a:solidFill>
                    <a:schemeClr val="bg2">
                      <a:lumMod val="50000"/>
                    </a:schemeClr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请替换文字内容，修改文字内容，也可以直接复制你的内容到此。</a:t>
              </a:r>
              <a:endParaRPr lang="zh-CN" altLang="en-US" sz="1400" b="0" dirty="0">
                <a:solidFill>
                  <a:schemeClr val="bg2">
                    <a:lumMod val="50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164616" y="178180"/>
            <a:ext cx="2804616" cy="368580"/>
            <a:chOff x="164616" y="178180"/>
            <a:chExt cx="2804616" cy="368580"/>
          </a:xfrm>
        </p:grpSpPr>
        <p:cxnSp>
          <p:nvCxnSpPr>
            <p:cNvPr id="127" name="直接连接符 126"/>
            <p:cNvCxnSpPr/>
            <p:nvPr/>
          </p:nvCxnSpPr>
          <p:spPr>
            <a:xfrm flipV="1">
              <a:off x="164616" y="535956"/>
              <a:ext cx="2804616" cy="10804"/>
            </a:xfrm>
            <a:prstGeom prst="line">
              <a:avLst/>
            </a:prstGeom>
            <a:ln>
              <a:solidFill>
                <a:srgbClr val="3148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文本框 127"/>
            <p:cNvSpPr txBox="1"/>
            <p:nvPr/>
          </p:nvSpPr>
          <p:spPr>
            <a:xfrm>
              <a:off x="534486" y="178180"/>
              <a:ext cx="2434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314865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年度重要物资采购</a:t>
              </a:r>
              <a:endParaRPr lang="zh-CN" altLang="en-US" sz="1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164616" y="178180"/>
              <a:ext cx="47829" cy="284416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275779" y="252586"/>
              <a:ext cx="47828" cy="210010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 flipH="1">
              <a:off x="377808" y="320388"/>
              <a:ext cx="47827" cy="142208"/>
            </a:xfrm>
            <a:prstGeom prst="rect">
              <a:avLst/>
            </a:prstGeom>
            <a:solidFill>
              <a:srgbClr val="314865"/>
            </a:solidFill>
            <a:ln>
              <a:solidFill>
                <a:srgbClr val="314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6625" y="2193837"/>
            <a:ext cx="2247543" cy="224676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4600" b="1" dirty="0">
                <a:solidFill>
                  <a:srgbClr val="314865"/>
                </a:solidFill>
                <a:latin typeface="Arial" panose="020B0604020202020204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rPr>
              <a:t>02</a:t>
            </a:r>
            <a:endParaRPr lang="zh-CN" altLang="en-US" sz="14600" b="1" dirty="0">
              <a:solidFill>
                <a:srgbClr val="314865"/>
              </a:solidFill>
              <a:latin typeface="Arial" panose="020B0604020202020204"/>
              <a:ea typeface="微软雅黑" panose="020B0503020204020204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2"/>
            </p:custDataLst>
          </p:nvPr>
        </p:nvCxnSpPr>
        <p:spPr>
          <a:xfrm>
            <a:off x="4269095" y="3974767"/>
            <a:ext cx="7186590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269095" y="2643919"/>
            <a:ext cx="718659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zh-CN" altLang="en-US" sz="6600" b="1" dirty="0">
                <a:solidFill>
                  <a:srgbClr val="31486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采购成本管理</a:t>
            </a:r>
            <a:endParaRPr lang="zh-CN" altLang="en-US" sz="6600" b="1" dirty="0">
              <a:solidFill>
                <a:srgbClr val="314865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781759" y="937931"/>
            <a:ext cx="2758272" cy="837788"/>
            <a:chOff x="4602145" y="211015"/>
            <a:chExt cx="2758272" cy="837788"/>
          </a:xfrm>
        </p:grpSpPr>
        <p:sp>
          <p:nvSpPr>
            <p:cNvPr id="20" name="流程图: 终止 19"/>
            <p:cNvSpPr/>
            <p:nvPr/>
          </p:nvSpPr>
          <p:spPr>
            <a:xfrm>
              <a:off x="5521569" y="566482"/>
              <a:ext cx="1838848" cy="482321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2" name="流程图: 终止 21"/>
            <p:cNvSpPr/>
            <p:nvPr/>
          </p:nvSpPr>
          <p:spPr>
            <a:xfrm>
              <a:off x="4602145" y="211015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23" name="流程图: 终止 22"/>
            <p:cNvSpPr/>
            <p:nvPr/>
          </p:nvSpPr>
          <p:spPr>
            <a:xfrm>
              <a:off x="5521569" y="526200"/>
              <a:ext cx="1838848" cy="482321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056625" y="-1"/>
            <a:ext cx="2247543" cy="1775719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56625" y="4913832"/>
            <a:ext cx="2247543" cy="1944168"/>
          </a:xfrm>
          <a:prstGeom prst="rect">
            <a:avLst/>
          </a:prstGeom>
          <a:solidFill>
            <a:srgbClr val="314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5284080" y="4244899"/>
            <a:ext cx="54103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We have many PowerPoint 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templates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2" grpId="0"/>
          <p:bldP spid="24" grpId="0" animBg="1"/>
          <p:bldP spid="25" grpId="0" animBg="1"/>
          <p:bldP spid="17" grpId="0"/>
        </p:bldLst>
      </p:timing>
    </mc:Fallback>
  </mc:AlternateContent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1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p="http://schemas.openxmlformats.org/presentationml/2006/main">
  <p:tag name="ISPRING_PRESENTATION_TITLE" val="2017工作总结与2018工作规划PPT模板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4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5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6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7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8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9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Franklin Gothic Medium"/>
        <a:ea typeface="微软雅黑"/>
        <a:cs typeface=""/>
      </a:majorFont>
      <a:minorFont>
        <a:latin typeface="Franklin Gothic Book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3963</Words>
  <Application>WPS 演示</Application>
  <PresentationFormat>宽屏</PresentationFormat>
  <Paragraphs>330</Paragraphs>
  <Slides>26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Arial</vt:lpstr>
      <vt:lpstr>宋体</vt:lpstr>
      <vt:lpstr>Wingdings</vt:lpstr>
      <vt:lpstr>Arial</vt:lpstr>
      <vt:lpstr>微软雅黑</vt:lpstr>
      <vt:lpstr>Calibri</vt:lpstr>
      <vt:lpstr>Times New Roman</vt:lpstr>
      <vt:lpstr>Open Sans Light</vt:lpstr>
      <vt:lpstr>Open Sans</vt:lpstr>
      <vt:lpstr>AMGDT</vt:lpstr>
      <vt:lpstr>MS PGothic</vt:lpstr>
      <vt:lpstr>Helvetica</vt:lpstr>
      <vt:lpstr>Arial Unicode MS</vt:lpstr>
      <vt:lpstr>Meiryo</vt:lpstr>
      <vt:lpstr>Yu Gothic UI</vt:lpstr>
      <vt:lpstr>Arial Narrow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有痣青年</cp:lastModifiedBy>
  <cp:revision>90</cp:revision>
  <dcterms:created xsi:type="dcterms:W3CDTF">2013-07-01T03:05:00Z</dcterms:created>
  <dcterms:modified xsi:type="dcterms:W3CDTF">2025-04-19T10:34:37Z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44695E9FA33846EDB95D398E4CB9414A_12</vt:lpwstr>
  </property>
  <property fmtid="{D5CDD505-2E9C-101B-9397-08002B2CF9AE}" pid="3" name="KSOProductBuildVer">
    <vt:lpwstr>2052-12.1.0.20784</vt:lpwstr>
  </property>
</Properties>
</file>